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4" r:id="rId12"/>
    <p:sldId id="273" r:id="rId13"/>
    <p:sldId id="268" r:id="rId14"/>
    <p:sldId id="270" r:id="rId15"/>
    <p:sldId id="271" r:id="rId16"/>
    <p:sldId id="272" r:id="rId17"/>
    <p:sldId id="278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9C4413-2F25-49B1-8A94-E8305074062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2402D2-4F64-4FBA-AADB-62835E550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Учебное занятие- как форма организации учебного процесса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етодист</a:t>
            </a:r>
            <a:endParaRPr lang="ru-RU" dirty="0" smtClean="0"/>
          </a:p>
          <a:p>
            <a:r>
              <a:rPr lang="ru-RU" dirty="0" smtClean="0"/>
              <a:t>Ткаченко С.В.</a:t>
            </a:r>
            <a:endParaRPr lang="ru-RU" dirty="0"/>
          </a:p>
        </p:txBody>
      </p:sp>
      <p:pic>
        <p:nvPicPr>
          <p:cNvPr id="5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2" y="2374900"/>
            <a:ext cx="3095625" cy="3095625"/>
          </a:xfrm>
        </p:spPr>
      </p:pic>
    </p:spTree>
    <p:extLst>
      <p:ext uri="{BB962C8B-B14F-4D97-AF65-F5344CB8AC3E}">
        <p14:creationId xmlns:p14="http://schemas.microsoft.com/office/powerpoint/2010/main" val="32792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Нетрадиционные формы организации деятельности детей.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107218"/>
              </p:ext>
            </p:extLst>
          </p:nvPr>
        </p:nvGraphicFramePr>
        <p:xfrm>
          <a:off x="971600" y="1772816"/>
          <a:ext cx="7056786" cy="3787054"/>
        </p:xfrm>
        <a:graphic>
          <a:graphicData uri="http://schemas.openxmlformats.org/drawingml/2006/table">
            <a:tbl>
              <a:tblPr firstRow="1" firstCol="1" bandRow="1"/>
              <a:tblGrid>
                <a:gridCol w="158750"/>
                <a:gridCol w="6898036"/>
              </a:tblGrid>
              <a:tr h="208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Нестандартное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занятие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это импровизированное учебное занятие, которое имеет нетрадиционную структуру. Виды использования: : Нетрадиционными могут быть и момент, и ход занятия, 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физминутка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Это зависит от профессионализма и творческого таланта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педагога.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8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и проведение занятия в нетрадиционной форме состоит из четырех этапов : 1. Замысел 2. Организация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Проведение 4. Анализ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4284652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Анализ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Заключительным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этапом проведения нетрадиционного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является его анализ. Анализ это оценка прошедшего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занятия,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ответы на вопросы : что получилось, а что нет ; в чем причины неудач, оценка всей проделанной работы ; взгляд « назад », помогающий сделать выводы на будущее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29755"/>
              </p:ext>
            </p:extLst>
          </p:nvPr>
        </p:nvGraphicFramePr>
        <p:xfrm>
          <a:off x="827584" y="2492896"/>
          <a:ext cx="7416823" cy="1836420"/>
        </p:xfrm>
        <a:graphic>
          <a:graphicData uri="http://schemas.openxmlformats.org/drawingml/2006/table">
            <a:tbl>
              <a:tblPr firstRow="1" firstCol="1" bandRow="1"/>
              <a:tblGrid>
                <a:gridCol w="7416823"/>
              </a:tblGrid>
              <a:tr h="17917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процессе проведения занятия организуется индивидуальная или групповая работа учащихся. Объем заданий, уровень их сложности, количество заданий для каждого учащегося ( или группы ) все это зависит от времени проведения занятия, характеристик группы ( например, темпа работы ), индивидуальных особенностей учащихся и других факторов.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31124"/>
              </p:ext>
            </p:extLst>
          </p:nvPr>
        </p:nvGraphicFramePr>
        <p:xfrm>
          <a:off x="899592" y="363614"/>
          <a:ext cx="7200799" cy="1905000"/>
        </p:xfrm>
        <a:graphic>
          <a:graphicData uri="http://schemas.openxmlformats.org/drawingml/2006/table">
            <a:tbl>
              <a:tblPr firstRow="1" firstCol="1" bandRow="1"/>
              <a:tblGrid>
                <a:gridCol w="7200799"/>
              </a:tblGrid>
              <a:tr h="232293"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74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301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Замысел.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 самый сложный и ответственный этап. Он включает следующие составляющие : определение временных рамок ; определение темы занятия ; определение типа занятия ; выбор группы  выбор нетрадиционной формы занятия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3675" y="3140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11068"/>
              </p:ext>
            </p:extLst>
          </p:nvPr>
        </p:nvGraphicFramePr>
        <p:xfrm>
          <a:off x="971601" y="1052737"/>
          <a:ext cx="6984776" cy="4853632"/>
        </p:xfrm>
        <a:graphic>
          <a:graphicData uri="http://schemas.openxmlformats.org/drawingml/2006/table">
            <a:tbl>
              <a:tblPr firstRow="1" firstCol="1" bandRow="1"/>
              <a:tblGrid>
                <a:gridCol w="1568013"/>
                <a:gridCol w="5416763"/>
              </a:tblGrid>
              <a:tr h="298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Социодрама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Нетрадиционные занятия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Сюжетно-ролевая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игра, предопределенная позицией главных героев; ситуация выбора, от которой зависят ход жизни и социально-психологические отношения, осознание себя в структуре общественных отношений.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4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Защита проекта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Способность проецировать изменения действительности во имя улучшения жизни, соотнесение личных интересов с общественными, предложение новых идей для решения жизненных проблем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27770"/>
              </p:ext>
            </p:extLst>
          </p:nvPr>
        </p:nvGraphicFramePr>
        <p:xfrm>
          <a:off x="1463675" y="980727"/>
          <a:ext cx="6196013" cy="4824537"/>
        </p:xfrm>
        <a:graphic>
          <a:graphicData uri="http://schemas.openxmlformats.org/drawingml/2006/table">
            <a:tbl>
              <a:tblPr firstRow="1" firstCol="1" bandRow="1"/>
              <a:tblGrid>
                <a:gridCol w="6196013"/>
              </a:tblGrid>
              <a:tr h="176603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Философский стол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Коллективная работа по отысканию социального значения и личностного смысла явления жизни - «Свобода и долг», «Человек природа» и т.п.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603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«Крепкий орешек»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Решение трудных вопросов в жизни совместно с группой, доверительный разговор на основе добрых взаимоотношений.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4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Конверт вопросов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Свободный обмен мнениями на разные темы в дружеской обстановке.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3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64704"/>
            <a:ext cx="3672408" cy="4959439"/>
          </a:xfrm>
        </p:spPr>
        <p:txBody>
          <a:bodyPr>
            <a:noAutofit/>
          </a:bodyPr>
          <a:lstStyle/>
          <a:p>
            <a:pPr marL="0" algn="ctr" fontAlgn="t">
              <a:spcBef>
                <a:spcPts val="0"/>
              </a:spcBef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Выпускной ринг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Отчет выпускников творческих коллективов, анализ прошлого, планы на будущее, создание атмосферы дружбы, взаимопонимания, формирование умения взаимодействовать с людьми.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algn="ctr" fontAlgn="t">
              <a:spcBef>
                <a:spcPts val="0"/>
              </a:spcBef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Психологическое занятие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 уроков психологической культуры личности позволяет педагогам дополнительного образования оказывать своевременную квалифицированную помощь обучающимся в решении их возрастных задач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080418"/>
            <a:ext cx="3622311" cy="2716733"/>
          </a:xfrm>
        </p:spPr>
      </p:pic>
    </p:spTree>
    <p:extLst>
      <p:ext uri="{BB962C8B-B14F-4D97-AF65-F5344CB8AC3E}">
        <p14:creationId xmlns:p14="http://schemas.microsoft.com/office/powerpoint/2010/main" val="11539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6768752" cy="37758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83589"/>
              </p:ext>
            </p:extLst>
          </p:nvPr>
        </p:nvGraphicFramePr>
        <p:xfrm>
          <a:off x="1187624" y="1412776"/>
          <a:ext cx="6904112" cy="2538214"/>
        </p:xfrm>
        <a:graphic>
          <a:graphicData uri="http://schemas.openxmlformats.org/drawingml/2006/table">
            <a:tbl>
              <a:tblPr firstRow="1" firstCol="1" bandRow="1"/>
              <a:tblGrid>
                <a:gridCol w="3452056"/>
                <a:gridCol w="3452056"/>
              </a:tblGrid>
              <a:tr h="2538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предмета, явления, события, факта.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, раскрытие роли предмета, социального предназначения в жизни человека, участие в социальных отношениях.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98812"/>
              </p:ext>
            </p:extLst>
          </p:nvPr>
        </p:nvGraphicFramePr>
        <p:xfrm>
          <a:off x="1187624" y="3429000"/>
          <a:ext cx="6912768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3456384"/>
              </a:tblGrid>
              <a:tr h="35669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добрых сюрпризов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Упражнение в умении оказывать знаки внимания, доставлять людям радость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ru-RU" sz="2200" dirty="0"/>
              <a:t>Чаепитие</a:t>
            </a:r>
            <a:br>
              <a:rPr lang="ru-RU" sz="2200" dirty="0"/>
            </a:br>
            <a:r>
              <a:rPr lang="ru-RU" sz="2200" dirty="0"/>
              <a:t>Обладает большой силой, создает особую психологическую атмосферу, смягчает взаимные отношения, раскрепощает.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0828"/>
            <a:ext cx="5236881" cy="3927661"/>
          </a:xfrm>
        </p:spPr>
      </p:pic>
    </p:spTree>
    <p:extLst>
      <p:ext uri="{BB962C8B-B14F-4D97-AF65-F5344CB8AC3E}">
        <p14:creationId xmlns:p14="http://schemas.microsoft.com/office/powerpoint/2010/main" val="21724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Занятие -спектакль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продуктивной формой обучения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-спектакль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занятие начинается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 правило, со вступительного слова ведущего, обязанности которого не обязательно возлагать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 представление после информативной части может быть продолжено постановкой проблемных заданий, которые непосредственно подключают в активную работу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остальных учащихся. </a:t>
            </a:r>
          </a:p>
        </p:txBody>
      </p:sp>
      <p:pic>
        <p:nvPicPr>
          <p:cNvPr id="8194" name="Picture 2" descr="E:\Мои документы\мое\все мое С.В.Т\школа жизни\фото с телефона\IMG_20140120_170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3647"/>
            <a:ext cx="3996444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5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Типы нестандартных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занятий</a:t>
            </a: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1.Занятия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форме соревнований и игр : конкурс, турнир, эстафета, дуэль, КВН, деловая игра, ролевая игра, кроссворд, викторина и т. п.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2.Занятия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основанные на формах, жанрах и методах работы, известных в общественной практике : исследование, изобретательство, анализ первоисточников, комментарий, мозговая атака, интервью, репортаж, рецензия и т п.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3.Занятия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основанные на нетрадиционной организации учебного материала : урок мудрости, откровение,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блок и т. п.</a:t>
            </a:r>
          </a:p>
        </p:txBody>
      </p:sp>
    </p:spTree>
    <p:extLst>
      <p:ext uri="{BB962C8B-B14F-4D97-AF65-F5344CB8AC3E}">
        <p14:creationId xmlns:p14="http://schemas.microsoft.com/office/powerpoint/2010/main" val="8750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Типы нестандартных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напоминающие публичные формы общения : пресс - конференция, брифинг, аукцион, бенефис, регламентированная дискуссия, панорама, телемост, репортаж, диалог, " живая газета ", устный журнал и т. п.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основанные на имитации деятельности учреждений и организаций : следствие, патентное бюро, ученый совет и т. п.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6.Занятия,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основанные на имитации деятельности при проведении общественно - культурных мероприятий : заочная экскурсия, экскурсия в прошлое, путешествие, прогулка и т. п.</a:t>
            </a:r>
          </a:p>
        </p:txBody>
      </p:sp>
    </p:spTree>
    <p:extLst>
      <p:ext uri="{BB962C8B-B14F-4D97-AF65-F5344CB8AC3E}">
        <p14:creationId xmlns:p14="http://schemas.microsoft.com/office/powerpoint/2010/main" val="12148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В.Ф.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ШАТАЛИН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“Основная функция педагога не столько быть источником знания, сколько организовать процесс познания, создать такую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атмосферу,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которой невозможно не выучиться”.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128792" cy="4392488"/>
          </a:xfrm>
        </p:spPr>
        <p:txBody>
          <a:bodyPr>
            <a:normAutofit fontScale="70000" lnSpcReduction="20000"/>
          </a:bodyPr>
          <a:lstStyle/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Выполняя функцию консультанта, педагог дополнительного образования чаще всего оказывает на детей сильное личностное влияние. Отсюда – повышенные требования к его личностным качествам.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процесс, организованный в системе дополнительного образования, должен отвечать следующим требованиям: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•	иметь развивающий характер, т.е. должен быть направлен на развитие у детей природных задатков и интересов;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•	быть разнообразным как по форме (групповые и индивидуальные, теоретические и практические, исполнительские и творческие занятия), так и по содержанию;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9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Типы нестандартных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занятий</a:t>
            </a: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анятия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опирающиеся на фантазию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сюрприз и т. п.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Использование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занятии таких форм работы как: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следствие ведут знатоки ", спектакль, 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брейн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ринг ", диспут и т. п.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Интегрированные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Трансформация традиционных способов организации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лекция - парадокс, парный опрос, экспресс - опрос,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консультация,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практикум,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семинар и т. п.</a:t>
            </a:r>
          </a:p>
        </p:txBody>
      </p:sp>
    </p:spTree>
    <p:extLst>
      <p:ext uri="{BB962C8B-B14F-4D97-AF65-F5344CB8AC3E}">
        <p14:creationId xmlns:p14="http://schemas.microsoft.com/office/powerpoint/2010/main" val="98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 принципы нестандартных уроков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128792" cy="46805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Отказ от шаблона в организации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рутины и формализма в проведении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Максимальное вовлечение учащихся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активную деятельность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развлекательность, а занимательность и увлечение как основа эмоционального типа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Поддержка альтернативности мнений. Развитие функции общения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условия обеспечения взаимопонимания, ощущение эмоционального удовлетворения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 Скрытая » дифференциация учащихся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интересам, способностям. </a:t>
            </a:r>
          </a:p>
        </p:txBody>
      </p:sp>
    </p:spTree>
    <p:extLst>
      <p:ext uri="{BB962C8B-B14F-4D97-AF65-F5344CB8AC3E}">
        <p14:creationId xmlns:p14="http://schemas.microsoft.com/office/powerpoint/2010/main" val="16353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Рекомендации проведения нестандартного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128792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Нестандартные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как итоговые при обобщении и закреплении знаний, умений и навыков учащихся 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Слишком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частое обращение к подобным формам организации учебного процесса нецелесообразно, так как это может привести к потере устойчивого интереса к учебному предмету и процессу 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Нетрадиционному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предшествовать тщательная подготовка и в первую очередь разработка системы конкретных целей обучения и воспитания 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выборе форм нетрадиционных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преподавателю необходимо учитывать особенности своего характера и темперамента, уровень подготовленности и специфические особенности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целом и отдельных учащихся 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нестандартных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руководствоваться принципом « с детьми и для детей », ставя одной из основных целей воспитание учащихся в атмосфере добра, творчества, радости.</a:t>
            </a:r>
          </a:p>
        </p:txBody>
      </p:sp>
    </p:spTree>
    <p:extLst>
      <p:ext uri="{BB962C8B-B14F-4D97-AF65-F5344CB8AC3E}">
        <p14:creationId xmlns:p14="http://schemas.microsoft.com/office/powerpoint/2010/main" val="12983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Основные требования к современному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занятию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Дидактические 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чёткое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места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среди других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занятий,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 учебной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программе с учётом подготовки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учёт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принципов целостного педагогического процесса,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методов и более эффективных средств и приёмов обучения, наличие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связей.</a:t>
            </a:r>
          </a:p>
        </p:txBody>
      </p:sp>
    </p:spTree>
    <p:extLst>
      <p:ext uri="{BB962C8B-B14F-4D97-AF65-F5344CB8AC3E}">
        <p14:creationId xmlns:p14="http://schemas.microsoft.com/office/powerpoint/2010/main" val="6234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Основные требования к современному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занятию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развивающие : формирование памяти, внимания и мышления школьников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нравственных качеств личности, развитие познавательного интереса и мотивов,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соблюдение педагогом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педагогического такта, выдержки и терпения, развитие творческих способностей, создание проблемной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9169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Основные требования к современному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занятию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Организационные 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продуманного плана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чёткость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 в соответствии со структурой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рабочей дисциплины, использование средств обучения и информационных технологий, завершённость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гибкость и подвижность.</a:t>
            </a:r>
          </a:p>
        </p:txBody>
      </p:sp>
    </p:spTree>
    <p:extLst>
      <p:ext uri="{BB962C8B-B14F-4D97-AF65-F5344CB8AC3E}">
        <p14:creationId xmlns:p14="http://schemas.microsoft.com/office/powerpoint/2010/main" val="11057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22502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51344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базироваться на развивающих методах обучения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 для педагога дополнительного образования уже недостаточно знания лишь той предметной области, которую он преподает, он должен обладать психолого-педагогическими знаниями;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 использовать диагностику интересов и мотивации детей с тем, чтобы обеспечить такое многообразие видов деятельности и форм их осуществления, которое позволило бы разным детям с разными интересами и проблемами найти для себя занятие по душе;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 основываться на социальном заказе общества;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 отражать региональные особенности и традиции.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основываться на многообразии дополнительных образовательных программ – модифицированных, авторских, адаптированных, все они должны проходить психолого-педагогическую экспертизу до включения в образовательный процесс и психолого-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педагогическиймониторинг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ходе их реализации, чтобы не навредить физическому и психическому здоровью учащихся;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88832" cy="1202485"/>
          </a:xfrm>
        </p:spPr>
        <p:txBody>
          <a:bodyPr>
            <a:normAutofit/>
          </a:bodyPr>
          <a:lstStyle/>
          <a:p>
            <a:r>
              <a:rPr lang="ru-RU" sz="3200" dirty="0"/>
              <a:t>Основные требования к современному занятию.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056784" cy="4176464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и комплексное решение на занятии обучающих (образовательных), развивающих задач. Создание мотивации предстоящей деятельности.</a:t>
            </a:r>
          </a:p>
          <a:p>
            <a:pPr lvl="0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структуры занятий. Применение активных форм организации образовательного процесса в учреждении дополнительного образования.</a:t>
            </a:r>
          </a:p>
          <a:p>
            <a:pPr lvl="0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занятия. Владение педагогом содержанием программ дополнительного образования. Развитие у обучающихся способов познавательной и практической деятельности, личностного развития, умения и навыков учебного труда, интересов к занятию. Индивидуальный подход к воспитаннику. Учет психолого-педагогических особенностей детей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9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51344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обучения. Приемы, методы, средства формы, способы деятельности на занятии.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Экология занятия. Состояние здоровья детей, настроение их на занятии. Степень нагрузки. Создание педагогом ситуации успеха. Условия обучения в помещении, организация учебного пространства и т. д.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Психологическая культура и профессионализм. Любовь к детям, знание их психологии. Наличие специальных знаний по преподаваемому предмету. Вдохновение, фантазия, артистизм, индивидуальный почерк педагога. Проблемное изложение материала, умение ставить вопросы, отношение к неверным ответам и т. д.</a:t>
            </a:r>
          </a:p>
        </p:txBody>
      </p:sp>
      <p:pic>
        <p:nvPicPr>
          <p:cNvPr id="1027" name="Picture 3" descr="E:\Мои документы\мое\отд.соц напр\фото\школа жизни\DSC00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866110"/>
            <a:ext cx="3350594" cy="21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Основные принципы обучения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6984776" cy="489654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научности (ложных знаний не может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lnSpc>
                <a:spcPct val="120000"/>
              </a:lnSpc>
            </a:pP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(обучение организуется в соответствии с психолого-физиологическими особенностями обучающихся);</a:t>
            </a:r>
          </a:p>
          <a:p>
            <a:pPr lvl="0">
              <a:lnSpc>
                <a:spcPct val="12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последовательности и систематичности (линейная логика процесса, от частного к общему);</a:t>
            </a:r>
          </a:p>
          <a:p>
            <a:pPr lvl="0">
              <a:lnSpc>
                <a:spcPct val="12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доступности (от известного к неизвестному, от легкого к трудному, усвоение готовых знаний, умений, навыков);</a:t>
            </a:r>
          </a:p>
          <a:p>
            <a:pPr lvl="0">
              <a:lnSpc>
                <a:spcPct val="12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сознательности и активности;</a:t>
            </a:r>
          </a:p>
          <a:p>
            <a:pPr lvl="0">
              <a:lnSpc>
                <a:spcPct val="12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наглядности (привлечение различных органов чувств детей к восприятию);</a:t>
            </a:r>
          </a:p>
          <a:p>
            <a:pPr lvl="0">
              <a:lnSpc>
                <a:spcPct val="12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индивидуального подхода в условиях коллективной работы в детском объединении;</a:t>
            </a:r>
          </a:p>
          <a:p>
            <a:pPr lvl="0">
              <a:lnSpc>
                <a:spcPct val="12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заинтересованности  и  мобильности  (образовательный процесс организуется в соответствии с меняющимися интересами детей);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6331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Традиционные </a:t>
            </a:r>
            <a:r>
              <a:rPr lang="ru-RU" sz="2800" b="1" dirty="0" smtClean="0"/>
              <a:t>формы организации деятельности </a:t>
            </a:r>
            <a:r>
              <a:rPr lang="ru-RU" sz="2800" b="1" dirty="0"/>
              <a:t>обучающихся в образовательном процессе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839763"/>
              </p:ext>
            </p:extLst>
          </p:nvPr>
        </p:nvGraphicFramePr>
        <p:xfrm>
          <a:off x="971599" y="2060847"/>
          <a:ext cx="7272809" cy="4127100"/>
        </p:xfrm>
        <a:graphic>
          <a:graphicData uri="http://schemas.openxmlformats.org/drawingml/2006/table">
            <a:tbl>
              <a:tblPr firstRow="1" firstCol="1" bandRow="1"/>
              <a:tblGrid>
                <a:gridCol w="1584177"/>
                <a:gridCol w="5688632"/>
              </a:tblGrid>
              <a:tr h="912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Устное изложение какой-либо темы, развивающее творческую мыслительную деятельность обучающихся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6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групповых занятий в виде обсуждения подготовленных сообщений и докладов под руководством педагога формирует аналитическое мышление, отражает интенсивность самостоятельной работы, развивает навыки публичных выступлений.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9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Дискуссия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Всесторонне публичное обсуждение, рассмотрение спорного вопроса, сложной проблемы; расширяет знания путем обмена информацией, развивает навыки критического суждения и отстаивания своей точки зрения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7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78517"/>
              </p:ext>
            </p:extLst>
          </p:nvPr>
        </p:nvGraphicFramePr>
        <p:xfrm>
          <a:off x="1043608" y="836712"/>
          <a:ext cx="6984776" cy="5112567"/>
        </p:xfrm>
        <a:graphic>
          <a:graphicData uri="http://schemas.openxmlformats.org/drawingml/2006/table">
            <a:tbl>
              <a:tblPr firstRow="1" firstCol="1" bandRow="1"/>
              <a:tblGrid>
                <a:gridCol w="1825164"/>
                <a:gridCol w="5159612"/>
              </a:tblGrid>
              <a:tr h="17041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Конференция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совещание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членов группы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обсуждения и решения каких-либо вопросов; прививает навыки открытого обсуждения результатов своей деятельности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41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Коллективный поход или поездка с целью осмотра, знакомства с какой-либо достопримечательностью; обогащает чувственное восприятие и наглядные представления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41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Экспедиция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Поездка группы со специальным заданием: решает комплекс разноплановых задач по организации эффективной практики в процессе получения профильного результата вне аудиторных условий.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15015"/>
              </p:ext>
            </p:extLst>
          </p:nvPr>
        </p:nvGraphicFramePr>
        <p:xfrm>
          <a:off x="1043605" y="836712"/>
          <a:ext cx="7200802" cy="4533900"/>
        </p:xfrm>
        <a:graphic>
          <a:graphicData uri="http://schemas.openxmlformats.org/drawingml/2006/table">
            <a:tbl>
              <a:tblPr firstRow="1" firstCol="1" bandRow="1"/>
              <a:tblGrid>
                <a:gridCol w="3600401"/>
                <a:gridCol w="3600401"/>
              </a:tblGrid>
              <a:tr h="14368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Туристический поход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Передвижение группы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определенной целью; реализует цели познания, воспитания, оздоровления, физического и спортивного развития.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154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Учебная игра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Занятие, которое имеет определенные правила и служит для познания нового, отдыха и удовольствия; характеризуется моделированием жизненных процессов в условиях развивающейся ситуации.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 descr="E:\Мои документы\мое\Для сайта\Двор Ворона\фото\SANY0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0" y="-9715500"/>
            <a:ext cx="1200000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Мои документы\мое\Для сайта\Двор Ворона\фото\SANY06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1" b="16441"/>
          <a:stretch/>
        </p:blipFill>
        <p:spPr bwMode="auto">
          <a:xfrm>
            <a:off x="827584" y="3657558"/>
            <a:ext cx="3528392" cy="254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212</TotalTime>
  <Words>1689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Учебное занятие- как форма организации учебного процесса</vt:lpstr>
      <vt:lpstr> В.Ф. ШАТАЛИН “Основная функция педагога не столько быть источником знания, сколько организовать процесс познания, создать такую атмосферу, в которой невозможно не выучиться”. </vt:lpstr>
      <vt:lpstr>Презентация PowerPoint</vt:lpstr>
      <vt:lpstr>Основные требования к современному занятию.</vt:lpstr>
      <vt:lpstr>Презентация PowerPoint</vt:lpstr>
      <vt:lpstr>Основные принципы обучения </vt:lpstr>
      <vt:lpstr>Традиционные формы организации деятельности обучающихся в образовательном процессе </vt:lpstr>
      <vt:lpstr>Презентация PowerPoint</vt:lpstr>
      <vt:lpstr>Презентация PowerPoint</vt:lpstr>
      <vt:lpstr>Нетрадиционные формы организации деятельности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Чаепитие Обладает большой силой, создает особую психологическую атмосферу, смягчает взаимные отношения, раскрепощает. 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Творческие принципы нестандартных уроков </vt:lpstr>
      <vt:lpstr>Рекомендации проведения нестандартного занятия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Учебное занятие- как форма организации учебного процесса</dc:title>
  <dc:creator>USER</dc:creator>
  <cp:lastModifiedBy>Пользователь Windows</cp:lastModifiedBy>
  <cp:revision>20</cp:revision>
  <dcterms:created xsi:type="dcterms:W3CDTF">2015-10-29T09:25:39Z</dcterms:created>
  <dcterms:modified xsi:type="dcterms:W3CDTF">2024-02-09T06:48:48Z</dcterms:modified>
</cp:coreProperties>
</file>