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74" r:id="rId12"/>
    <p:sldId id="273" r:id="rId13"/>
    <p:sldId id="268" r:id="rId14"/>
    <p:sldId id="270" r:id="rId15"/>
    <p:sldId id="271" r:id="rId16"/>
    <p:sldId id="272" r:id="rId17"/>
    <p:sldId id="278" r:id="rId18"/>
    <p:sldId id="275" r:id="rId19"/>
    <p:sldId id="276" r:id="rId20"/>
    <p:sldId id="277" r:id="rId21"/>
    <p:sldId id="279" r:id="rId22"/>
    <p:sldId id="280" r:id="rId23"/>
    <p:sldId id="281" r:id="rId24"/>
    <p:sldId id="282" r:id="rId25"/>
    <p:sldId id="283" r:id="rId26"/>
    <p:sldId id="28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E9C4413-2F25-49B1-8A94-E83050740621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82402D2-4F64-4FBA-AADB-62835E55010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Учебное занятие- как форма организации учебного процесса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м</a:t>
            </a:r>
            <a:r>
              <a:rPr lang="ru-RU" dirty="0" smtClean="0"/>
              <a:t>етодист</a:t>
            </a:r>
            <a:endParaRPr lang="ru-RU" dirty="0" smtClean="0"/>
          </a:p>
          <a:p>
            <a:r>
              <a:rPr lang="ru-RU" dirty="0" smtClean="0"/>
              <a:t>Ткаченко С.В.</a:t>
            </a:r>
            <a:endParaRPr lang="ru-RU" dirty="0"/>
          </a:p>
        </p:txBody>
      </p:sp>
      <p:pic>
        <p:nvPicPr>
          <p:cNvPr id="5" name="Объект 1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962" y="2374900"/>
            <a:ext cx="3095625" cy="3095625"/>
          </a:xfrm>
        </p:spPr>
      </p:pic>
    </p:spTree>
    <p:extLst>
      <p:ext uri="{BB962C8B-B14F-4D97-AF65-F5344CB8AC3E}">
        <p14:creationId xmlns:p14="http://schemas.microsoft.com/office/powerpoint/2010/main" val="327922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/>
              <a:t>Нетрадиционные формы организации деятельности детей.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107218"/>
              </p:ext>
            </p:extLst>
          </p:nvPr>
        </p:nvGraphicFramePr>
        <p:xfrm>
          <a:off x="971600" y="1772816"/>
          <a:ext cx="7056786" cy="3787054"/>
        </p:xfrm>
        <a:graphic>
          <a:graphicData uri="http://schemas.openxmlformats.org/drawingml/2006/table">
            <a:tbl>
              <a:tblPr firstRow="1" firstCol="1" bandRow="1"/>
              <a:tblGrid>
                <a:gridCol w="158750"/>
                <a:gridCol w="6898036"/>
              </a:tblGrid>
              <a:tr h="20882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Нестандартное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занятие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это импровизированное учебное занятие, которое имеет нетрадиционную структуру. Виды использования: : Нетрадиционными могут быть и момент, и ход занятия, и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физминутка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Это зависит от профессионализма и творческого таланта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педагога. 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988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Подготовка и проведение занятия в нетрадиционной форме состоит из четырех этапов : 1. Замысел 2. Организация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Проведение 4. Анализ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872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27584" y="4284652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u="sng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Анализ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Заключительным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этапом проведения нетрадиционного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занятия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является его анализ. Анализ это оценка прошедшего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занятия,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ответы на вопросы : что получилось, а что нет ; в чем причины неудач, оценка всей проделанной работы ; взгляд « назад », помогающий сделать выводы на будущее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729755"/>
              </p:ext>
            </p:extLst>
          </p:nvPr>
        </p:nvGraphicFramePr>
        <p:xfrm>
          <a:off x="827584" y="2492896"/>
          <a:ext cx="7416823" cy="1836420"/>
        </p:xfrm>
        <a:graphic>
          <a:graphicData uri="http://schemas.openxmlformats.org/drawingml/2006/table">
            <a:tbl>
              <a:tblPr firstRow="1" firstCol="1" bandRow="1"/>
              <a:tblGrid>
                <a:gridCol w="7416823"/>
              </a:tblGrid>
              <a:tr h="1791756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u="sng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Проведение.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процессе проведения занятия организуется индивидуальная или групповая работа учащихся. Объем заданий, уровень их сложности, количество заданий для каждого учащегося ( или группы ) все это зависит от времени проведения занятия, характеристик группы ( например, темпа работы ), индивидуальных особенностей учащихся и других факторов.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331124"/>
              </p:ext>
            </p:extLst>
          </p:nvPr>
        </p:nvGraphicFramePr>
        <p:xfrm>
          <a:off x="899592" y="363614"/>
          <a:ext cx="7200799" cy="1905000"/>
        </p:xfrm>
        <a:graphic>
          <a:graphicData uri="http://schemas.openxmlformats.org/drawingml/2006/table">
            <a:tbl>
              <a:tblPr firstRow="1" firstCol="1" bandRow="1"/>
              <a:tblGrid>
                <a:gridCol w="7200799"/>
              </a:tblGrid>
              <a:tr h="232293">
                <a:tc>
                  <a:txBody>
                    <a:bodyPr/>
                    <a:lstStyle/>
                    <a:p>
                      <a:pPr marL="171450" indent="-171450">
                        <a:lnSpc>
                          <a:spcPts val="27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74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3301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Замысел.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Это самый сложный и ответственный этап. Он включает следующие составляющие : определение временных рамок ; определение темы занятия ; определение типа занятия ; выбор группы  выбор нетрадиционной формы занятия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463675" y="31400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05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411068"/>
              </p:ext>
            </p:extLst>
          </p:nvPr>
        </p:nvGraphicFramePr>
        <p:xfrm>
          <a:off x="971601" y="1052737"/>
          <a:ext cx="6984776" cy="4853632"/>
        </p:xfrm>
        <a:graphic>
          <a:graphicData uri="http://schemas.openxmlformats.org/drawingml/2006/table">
            <a:tbl>
              <a:tblPr firstRow="1" firstCol="1" bandRow="1"/>
              <a:tblGrid>
                <a:gridCol w="1568013"/>
                <a:gridCol w="5416763"/>
              </a:tblGrid>
              <a:tr h="29888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333333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Социодрама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u="sng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Нетрадиционные занятия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Сюжетно-ролевая </a:t>
                      </a: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игра, предопределенная позицией главных героев; ситуация выбора, от которой зависят ход жизни и социально-психологические отношения, осознание себя в структуре общественных отношений.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648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Защита проекта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Способность проецировать изменения действительности во имя улучшения жизни, соотнесение личных интересов с общественными, предложение новых идей для решения жизненных проблем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60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627770"/>
              </p:ext>
            </p:extLst>
          </p:nvPr>
        </p:nvGraphicFramePr>
        <p:xfrm>
          <a:off x="1463675" y="980727"/>
          <a:ext cx="6196013" cy="4824537"/>
        </p:xfrm>
        <a:graphic>
          <a:graphicData uri="http://schemas.openxmlformats.org/drawingml/2006/table">
            <a:tbl>
              <a:tblPr firstRow="1" firstCol="1" bandRow="1"/>
              <a:tblGrid>
                <a:gridCol w="6196013"/>
              </a:tblGrid>
              <a:tr h="1766037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Философский стол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Коллективная работа по отысканию социального значения и личностного смысла явления жизни - «Свобода и долг», «Человек природа» и т.п.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6037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</a:rPr>
                        <a:t>«Крепкий орешек»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Решение трудных вопросов в жизни совместно с группой, доверительный разговор на основе добрых взаимоотношений.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246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Конверт вопросов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Свободный обмен мнениями на разные темы в дружеской обстановке.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36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764704"/>
            <a:ext cx="3672408" cy="4959439"/>
          </a:xfrm>
        </p:spPr>
        <p:txBody>
          <a:bodyPr>
            <a:noAutofit/>
          </a:bodyPr>
          <a:lstStyle/>
          <a:p>
            <a:pPr marL="0" algn="ctr" fontAlgn="t">
              <a:spcBef>
                <a:spcPts val="0"/>
              </a:spcBef>
              <a:spcAft>
                <a:spcPts val="60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Выпускной ринг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Отчет выпускников творческих коллективов, анализ прошлого, планы на будущее, создание атмосферы дружбы, взаимопонимания, формирование умения взаимодействовать с людьми.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algn="ctr" fontAlgn="t">
              <a:spcBef>
                <a:spcPts val="0"/>
              </a:spcBef>
              <a:spcAft>
                <a:spcPts val="60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Психологическое занятие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Проведение уроков психологической культуры личности позволяет педагогам дополнительного образования оказывать своевременную квалифицированную помощь обучающимся в решении их возрастных задач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074" y="2080418"/>
            <a:ext cx="3622311" cy="2716733"/>
          </a:xfrm>
        </p:spPr>
      </p:pic>
    </p:spTree>
    <p:extLst>
      <p:ext uri="{BB962C8B-B14F-4D97-AF65-F5344CB8AC3E}">
        <p14:creationId xmlns:p14="http://schemas.microsoft.com/office/powerpoint/2010/main" val="115399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484784"/>
            <a:ext cx="6768752" cy="377583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283589"/>
              </p:ext>
            </p:extLst>
          </p:nvPr>
        </p:nvGraphicFramePr>
        <p:xfrm>
          <a:off x="1187624" y="1412776"/>
          <a:ext cx="6904112" cy="2538214"/>
        </p:xfrm>
        <a:graphic>
          <a:graphicData uri="http://schemas.openxmlformats.org/drawingml/2006/table">
            <a:tbl>
              <a:tblPr firstRow="1" firstCol="1" bandRow="1"/>
              <a:tblGrid>
                <a:gridCol w="3452056"/>
                <a:gridCol w="3452056"/>
              </a:tblGrid>
              <a:tr h="25382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Презентация предмета, явления, события, факта.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Описание , раскрытие роли предмета, социального предназначения в жизни человека, участие в социальных отношениях.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898812"/>
              </p:ext>
            </p:extLst>
          </p:nvPr>
        </p:nvGraphicFramePr>
        <p:xfrm>
          <a:off x="1187624" y="3429000"/>
          <a:ext cx="6912768" cy="1944216"/>
        </p:xfrm>
        <a:graphic>
          <a:graphicData uri="http://schemas.openxmlformats.org/drawingml/2006/table">
            <a:tbl>
              <a:tblPr firstRow="1" firstCol="1" bandRow="1"/>
              <a:tblGrid>
                <a:gridCol w="3456384"/>
                <a:gridCol w="3456384"/>
              </a:tblGrid>
              <a:tr h="356696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87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День добрых сюрпризов</a:t>
                      </a:r>
                      <a:endParaRPr lang="ru-RU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Упражнение в умении оказывать знаки внимания, доставлять людям радость</a:t>
                      </a:r>
                      <a:endParaRPr lang="ru-RU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513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t"/>
            <a:r>
              <a:rPr lang="ru-RU" sz="2200" dirty="0"/>
              <a:t>Чаепитие</a:t>
            </a:r>
            <a:br>
              <a:rPr lang="ru-RU" sz="2200" dirty="0"/>
            </a:br>
            <a:r>
              <a:rPr lang="ru-RU" sz="2200" dirty="0"/>
              <a:t>Обладает большой силой, создает особую психологическую атмосферу, смягчает взаимные отношения, раскрепощает.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6" name="Объект 1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880828"/>
            <a:ext cx="5236881" cy="3927661"/>
          </a:xfrm>
        </p:spPr>
      </p:pic>
    </p:spTree>
    <p:extLst>
      <p:ext uri="{BB962C8B-B14F-4D97-AF65-F5344CB8AC3E}">
        <p14:creationId xmlns:p14="http://schemas.microsoft.com/office/powerpoint/2010/main" val="217247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92697"/>
            <a:ext cx="71287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Занятие -спектакль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Эффективной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продуктивной формой обучения является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занятие -спектакль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занятие начинается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как правило, со вступительного слова ведущего, обязанности которого не обязательно возлагать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педагога.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Само представление после информативной части может быть продолжено постановкой проблемных заданий, которые непосредственно подключают в активную работу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занятии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остальных учащихся. </a:t>
            </a:r>
          </a:p>
        </p:txBody>
      </p:sp>
      <p:pic>
        <p:nvPicPr>
          <p:cNvPr id="8194" name="Picture 2" descr="E:\Мои документы\мое\все мое С.В.Т\школа жизни\фото с телефона\IMG_20140120_1707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83647"/>
            <a:ext cx="3996444" cy="299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49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24745"/>
            <a:ext cx="7200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Типы нестандартных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занятий</a:t>
            </a:r>
          </a:p>
          <a:p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1.Занятия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форме соревнований и игр : конкурс, турнир, эстафета, дуэль, КВН, деловая игра, ролевая игра, кроссворд, викторина и т. п.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2.Занятия 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основанные на формах, жанрах и методах работы, известных в общественной практике : исследование, изобретательство, анализ первоисточников, комментарий, мозговая атака, интервью, репортаж, рецензия и т п.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3.Занятия 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основанные на нетрадиционной организации учебного материала : урок мудрости, откровение,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блок и т. п.</a:t>
            </a:r>
          </a:p>
        </p:txBody>
      </p:sp>
    </p:spTree>
    <p:extLst>
      <p:ext uri="{BB962C8B-B14F-4D97-AF65-F5344CB8AC3E}">
        <p14:creationId xmlns:p14="http://schemas.microsoft.com/office/powerpoint/2010/main" val="87507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980728"/>
            <a:ext cx="720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Типы нестандартных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занятий </a:t>
            </a:r>
          </a:p>
          <a:p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 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напоминающие публичные формы общения : пресс - конференция, брифинг, аукцион, бенефис, регламентированная дискуссия, панорама, телемост, репортаж, диалог, " живая газета ", устный журнал и т. п.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 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основанные на имитации деятельности учреждений и организаций : следствие, патентное бюро, ученый совет и т. п.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6.Занятия,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основанные на имитации деятельности при проведении общественно - культурных мероприятий : заочная экскурсия, экскурсия в прошлое, путешествие, прогулка и т. п.</a:t>
            </a:r>
          </a:p>
        </p:txBody>
      </p:sp>
    </p:spTree>
    <p:extLst>
      <p:ext uri="{BB962C8B-B14F-4D97-AF65-F5344CB8AC3E}">
        <p14:creationId xmlns:p14="http://schemas.microsoft.com/office/powerpoint/2010/main" val="121488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В.Ф.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ШАТАЛИН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“Основная функция педагога не столько быть источником знания, сколько организовать процесс познания, создать такую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атмосферу,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которой невозможно не выучиться”.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628800"/>
            <a:ext cx="7128792" cy="4392488"/>
          </a:xfrm>
        </p:spPr>
        <p:txBody>
          <a:bodyPr>
            <a:normAutofit fontScale="70000" lnSpcReduction="20000"/>
          </a:bodyPr>
          <a:lstStyle/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Выполняя функцию консультанта, педагог дополнительного образования чаще всего оказывает на детей сильное личностное влияние. Отсюда – повышенные требования к его личностным качествам.</a:t>
            </a:r>
          </a:p>
          <a:p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Образовательный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процесс, организованный в системе дополнительного образования, должен отвечать следующим требованиям:</a:t>
            </a:r>
          </a:p>
          <a:p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•	иметь развивающий характер, т.е. должен быть направлен на развитие у детей природных задатков и интересов;</a:t>
            </a:r>
          </a:p>
          <a:p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•	быть разнообразным как по форме (групповые и индивидуальные, теоретические и практические, исполнительские и творческие занятия), так и по содержанию;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79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980729"/>
            <a:ext cx="7200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Типы нестандартных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занятий</a:t>
            </a:r>
          </a:p>
          <a:p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анятия 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опирающиеся на фантазию 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занятие 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сказка,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сюрприз и т. п.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Использование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занятии таких форм работы как: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" следствие ведут знатоки ", спектакль, "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брейн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ринг ", диспут и т. п.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Интегрированные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Трансформация традиционных способов организации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лекция - парадокс, парный опрос, экспресс - опрос,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консультация,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практикум,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семинар и т. п.</a:t>
            </a:r>
          </a:p>
        </p:txBody>
      </p:sp>
    </p:spTree>
    <p:extLst>
      <p:ext uri="{BB962C8B-B14F-4D97-AF65-F5344CB8AC3E}">
        <p14:creationId xmlns:p14="http://schemas.microsoft.com/office/powerpoint/2010/main" val="9845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451177"/>
          </a:xfrm>
        </p:spPr>
        <p:txBody>
          <a:bodyPr>
            <a:noAutofit/>
          </a:bodyPr>
          <a:lstStyle/>
          <a:p>
            <a:r>
              <a:rPr lang="ru-RU" sz="25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Творческие принципы нестандартных уроков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340768"/>
            <a:ext cx="7128792" cy="4680520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Отказ от шаблона в организации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 рутины и формализма в проведении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Максимальное вовлечение учащихся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активную деятельность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занятии.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развлекательность, а занимательность и увлечение как основа эмоционального типа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Поддержка альтернативности мнений. Развитие функции общения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занятии,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условия обеспечения взаимопонимания, ощущение эмоционального удовлетворения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 Скрытая » дифференциация учащихся 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возможностям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интересам, способностям. </a:t>
            </a:r>
          </a:p>
        </p:txBody>
      </p:sp>
    </p:spTree>
    <p:extLst>
      <p:ext uri="{BB962C8B-B14F-4D97-AF65-F5344CB8AC3E}">
        <p14:creationId xmlns:p14="http://schemas.microsoft.com/office/powerpoint/2010/main" val="163535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6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Рекомендации проведения нестандартного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340768"/>
            <a:ext cx="7128792" cy="4824536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Нестандартные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 следует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использовать как итоговые при обобщении и закреплении знаний, умений и навыков учащихся 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Слишком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частое обращение к подобным формам организации учебного процесса нецелесообразно, так как это может привести к потере устойчивого интереса к учебному предмету и процессу учения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Нетрадиционному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должна предшествовать тщательная подготовка и в первую очередь разработка системы конкретных целей обучения и воспитания 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выборе форм нетрадиционных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занятй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преподавателю необходимо учитывать особенности своего характера и темперамента, уровень подготовленности и специфические особенности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целом и отдельных учащихся 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проведении нестандартных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руководствоваться принципом « с детьми и для детей », ставя одной из основных целей воспитание учащихся в атмосфере добра, творчества, радости.</a:t>
            </a:r>
          </a:p>
        </p:txBody>
      </p:sp>
    </p:spTree>
    <p:extLst>
      <p:ext uri="{BB962C8B-B14F-4D97-AF65-F5344CB8AC3E}">
        <p14:creationId xmlns:p14="http://schemas.microsoft.com/office/powerpoint/2010/main" val="129831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36712"/>
            <a:ext cx="75608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Основные требования к современному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занятию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Дидактические :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чёткое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определение места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среди других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занятий,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соответствие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содержания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занятия учебной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программе с учётом подготовки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учащихся,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учёт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принципов целостного педагогического процесса,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методов и более эффективных средств и приёмов обучения, наличие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межпредметных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связей.</a:t>
            </a:r>
          </a:p>
        </p:txBody>
      </p:sp>
    </p:spTree>
    <p:extLst>
      <p:ext uri="{BB962C8B-B14F-4D97-AF65-F5344CB8AC3E}">
        <p14:creationId xmlns:p14="http://schemas.microsoft.com/office/powerpoint/2010/main" val="62343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74168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Основные требования к современному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занятию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Воспитательные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развивающие : формирование памяти, внимания и мышления школьников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воспитание нравственных качеств личности, развитие познавательного интереса и мотивов,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соблюдение педагогом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педагогического такта, выдержки и терпения, развитие творческих способностей, создание проблемной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91690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52736"/>
            <a:ext cx="7416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Основные требования к современному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занятию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Организационные :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продуманного плана проведения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занятия,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чёткость проведения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 в соответствии со структурой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оздание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рабочей дисциплины, использование средств обучения и информационных технологий, завершённость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занятия,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его гибкость и подвижность.</a:t>
            </a:r>
          </a:p>
        </p:txBody>
      </p:sp>
    </p:spTree>
    <p:extLst>
      <p:ext uri="{BB962C8B-B14F-4D97-AF65-F5344CB8AC3E}">
        <p14:creationId xmlns:p14="http://schemas.microsoft.com/office/powerpoint/2010/main" val="110575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675" y="2178497"/>
            <a:ext cx="6196013" cy="3485257"/>
          </a:xfrm>
        </p:spPr>
      </p:pic>
    </p:spTree>
    <p:extLst>
      <p:ext uri="{BB962C8B-B14F-4D97-AF65-F5344CB8AC3E}">
        <p14:creationId xmlns:p14="http://schemas.microsoft.com/office/powerpoint/2010/main" val="225029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751344"/>
            <a:ext cx="69127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базироваться на развивающих методах обучения детей;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  для педагога дополнительного образования уже недостаточно знания лишь той предметной области, которую он преподает, он должен обладать психолого-педагогическими знаниями;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  использовать диагностику интересов и мотивации детей с тем, чтобы обеспечить такое многообразие видов деятельности и форм их осуществления, которое позволило бы разным детям с разными интересами и проблемами найти для себя занятие по душе;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  основываться на социальном заказе общества;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  отражать региональные особенности и традиции.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основываться на многообразии дополнительных образовательных программ – модифицированных, авторских, адаптированных, все они должны проходить психолого-педагогическую экспертизу до включения в образовательный процесс и психолого-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педагогическиймониторинг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ходе их реализации, чтобы не навредить физическому и психическому здоровью учащихся;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5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5" y="817582"/>
            <a:ext cx="7488832" cy="1202485"/>
          </a:xfrm>
        </p:spPr>
        <p:txBody>
          <a:bodyPr>
            <a:normAutofit/>
          </a:bodyPr>
          <a:lstStyle/>
          <a:p>
            <a:r>
              <a:rPr lang="ru-RU" sz="3200" dirty="0"/>
              <a:t>Основные требования к современному занятию.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916832"/>
            <a:ext cx="7056784" cy="4176464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Постановка и комплексное решение на занятии обучающих (образовательных), развивающих задач. Создание мотивации предстоящей деятельности.</a:t>
            </a:r>
          </a:p>
          <a:p>
            <a:pPr lvl="0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Организация структуры занятий. Применение активных форм организации образовательного процесса в учреждении дополнительного образования.</a:t>
            </a:r>
          </a:p>
          <a:p>
            <a:pPr lvl="0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Содержание занятия. Владение педагогом содержанием программ дополнительного образования. Развитие у обучающихся способов познавательной и практической деятельности, личностного развития, умения и навыков учебного труда, интересов к занятию. Индивидуальный подход к воспитаннику. Учет психолого-педагогических особенностей детей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299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751344"/>
            <a:ext cx="69847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Технология обучения. Приемы, методы, средства формы, способы деятельности на занятии.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Экология занятия. Состояние здоровья детей, настроение их на занятии. Степень нагрузки. Создание педагогом ситуации успеха. Условия обучения в помещении, организация учебного пространства и т. д.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Психологическая культура и профессионализм. Любовь к детям, знание их психологии. Наличие специальных знаний по преподаваемому предмету. Вдохновение, фантазия, артистизм, индивидуальный почерк педагога. Проблемное изложение материала, умение ставить вопросы, отношение к неверным ответам и т. д.</a:t>
            </a:r>
          </a:p>
        </p:txBody>
      </p:sp>
      <p:pic>
        <p:nvPicPr>
          <p:cNvPr id="1027" name="Picture 3" descr="E:\Мои документы\мое\отд.соц напр\фото\школа жизни\DSC007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3866110"/>
            <a:ext cx="3350594" cy="215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64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b="1" dirty="0"/>
              <a:t>Основные принципы обучения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340768"/>
            <a:ext cx="6984776" cy="4896544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научности (ложных знаний не может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быть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>
              <a:lnSpc>
                <a:spcPct val="120000"/>
              </a:lnSpc>
            </a:pP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природосообразности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(обучение организуется в соответствии с психолого-физиологическими особенностями обучающихся);</a:t>
            </a:r>
          </a:p>
          <a:p>
            <a:pPr lvl="0">
              <a:lnSpc>
                <a:spcPct val="120000"/>
              </a:lnSpc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последовательности и систематичности (линейная логика процесса, от частного к общему);</a:t>
            </a:r>
          </a:p>
          <a:p>
            <a:pPr lvl="0">
              <a:lnSpc>
                <a:spcPct val="120000"/>
              </a:lnSpc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доступности (от известного к неизвестному, от легкого к трудному, усвоение готовых знаний, умений, навыков);</a:t>
            </a:r>
          </a:p>
          <a:p>
            <a:pPr lvl="0">
              <a:lnSpc>
                <a:spcPct val="120000"/>
              </a:lnSpc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сознательности и активности;</a:t>
            </a:r>
          </a:p>
          <a:p>
            <a:pPr lvl="0">
              <a:lnSpc>
                <a:spcPct val="120000"/>
              </a:lnSpc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наглядности (привлечение различных органов чувств детей к восприятию);</a:t>
            </a:r>
          </a:p>
          <a:p>
            <a:pPr lvl="0">
              <a:lnSpc>
                <a:spcPct val="120000"/>
              </a:lnSpc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индивидуального подхода в условиях коллективной работы в детском объединении;</a:t>
            </a:r>
          </a:p>
          <a:p>
            <a:pPr lvl="0">
              <a:lnSpc>
                <a:spcPct val="120000"/>
              </a:lnSpc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заинтересованности  и  мобильности  (образовательный процесс организуется в соответствии с меняющимися интересами детей);</a:t>
            </a:r>
          </a:p>
          <a:p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363316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Традиционные </a:t>
            </a:r>
            <a:r>
              <a:rPr lang="ru-RU" sz="2800" b="1" dirty="0" smtClean="0"/>
              <a:t>формы организации деятельности </a:t>
            </a:r>
            <a:r>
              <a:rPr lang="ru-RU" sz="2800" b="1" dirty="0"/>
              <a:t>обучающихся в образовательном процессе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0839763"/>
              </p:ext>
            </p:extLst>
          </p:nvPr>
        </p:nvGraphicFramePr>
        <p:xfrm>
          <a:off x="971599" y="2060847"/>
          <a:ext cx="7272809" cy="4127100"/>
        </p:xfrm>
        <a:graphic>
          <a:graphicData uri="http://schemas.openxmlformats.org/drawingml/2006/table">
            <a:tbl>
              <a:tblPr firstRow="1" firstCol="1" bandRow="1"/>
              <a:tblGrid>
                <a:gridCol w="1584177"/>
                <a:gridCol w="5688632"/>
              </a:tblGrid>
              <a:tr h="9127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Лекция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Устное изложение какой-либо темы, развивающее творческую мыслительную деятельность обучающихся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62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Семинар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Форма групповых занятий в виде обсуждения подготовленных сообщений и докладов под руководством педагога формирует аналитическое мышление, отражает интенсивность самостоятельной работы, развивает навыки публичных выступлений.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9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Дискуссия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Всесторонне публичное обсуждение, рассмотрение спорного вопроса, сложной проблемы; расширяет знания путем обмена информацией, развивает навыки критического суждения и отстаивания своей точки зрения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75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378517"/>
              </p:ext>
            </p:extLst>
          </p:nvPr>
        </p:nvGraphicFramePr>
        <p:xfrm>
          <a:off x="1043608" y="836712"/>
          <a:ext cx="6984776" cy="5112567"/>
        </p:xfrm>
        <a:graphic>
          <a:graphicData uri="http://schemas.openxmlformats.org/drawingml/2006/table">
            <a:tbl>
              <a:tblPr firstRow="1" firstCol="1" bandRow="1"/>
              <a:tblGrid>
                <a:gridCol w="1825164"/>
                <a:gridCol w="5159612"/>
              </a:tblGrid>
              <a:tr h="170418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333333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Конференция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333333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Собрание</a:t>
                      </a: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совещание </a:t>
                      </a:r>
                      <a:r>
                        <a:rPr lang="ru-RU" sz="2000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членов группы </a:t>
                      </a: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обсуждения и решения каких-либо вопросов; прививает навыки открытого обсуждения результатов своей деятельности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418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Экскурсия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Коллективный поход или поездка с целью осмотра, знакомства с какой-либо достопримечательностью; обогащает чувственное восприятие и наглядные представления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418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Экспедиция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Поездка группы со специальным заданием: решает комплекс разноплановых задач по организации эффективной практики в процессе получения профильного результата вне аудиторных условий.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14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115015"/>
              </p:ext>
            </p:extLst>
          </p:nvPr>
        </p:nvGraphicFramePr>
        <p:xfrm>
          <a:off x="1043605" y="836712"/>
          <a:ext cx="7200802" cy="4533900"/>
        </p:xfrm>
        <a:graphic>
          <a:graphicData uri="http://schemas.openxmlformats.org/drawingml/2006/table">
            <a:tbl>
              <a:tblPr firstRow="1" firstCol="1" bandRow="1"/>
              <a:tblGrid>
                <a:gridCol w="3600401"/>
                <a:gridCol w="3600401"/>
              </a:tblGrid>
              <a:tr h="143681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Туристический поход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Передвижение группы </a:t>
                      </a:r>
                      <a:r>
                        <a:rPr lang="ru-RU" sz="2000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обучающихся </a:t>
                      </a: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определенной целью; реализует цели познания, воспитания, оздоровления, физического и спортивного развития.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31541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Учебная игра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Занятие, которое имеет определенные правила и служит для познания нового, отдыха и удовольствия; характеризуется моделированием жизненных процессов в условиях развивающейся ситуации.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121" name="Picture 1" descr="E:\Мои документы\мое\Для сайта\Двор Ворона\фото\SANY06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54000" y="-9715500"/>
            <a:ext cx="12000000" cy="90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E:\Мои документы\мое\Для сайта\Двор Ворона\фото\SANY068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1" b="16441"/>
          <a:stretch/>
        </p:blipFill>
        <p:spPr bwMode="auto">
          <a:xfrm>
            <a:off x="827584" y="3657558"/>
            <a:ext cx="3528392" cy="254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48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212</TotalTime>
  <Words>1689</Words>
  <Application>Microsoft Office PowerPoint</Application>
  <PresentationFormat>Экран (4:3)</PresentationFormat>
  <Paragraphs>126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Кнопка</vt:lpstr>
      <vt:lpstr>Учебное занятие- как форма организации учебного процесса</vt:lpstr>
      <vt:lpstr> В.Ф. ШАТАЛИН “Основная функция педагога не столько быть источником знания, сколько организовать процесс познания, создать такую атмосферу, в которой невозможно не выучиться”. </vt:lpstr>
      <vt:lpstr>Презентация PowerPoint</vt:lpstr>
      <vt:lpstr>Основные требования к современному занятию.</vt:lpstr>
      <vt:lpstr>Презентация PowerPoint</vt:lpstr>
      <vt:lpstr>Основные принципы обучения </vt:lpstr>
      <vt:lpstr>Традиционные формы организации деятельности обучающихся в образовательном процессе </vt:lpstr>
      <vt:lpstr>Презентация PowerPoint</vt:lpstr>
      <vt:lpstr>Презентация PowerPoint</vt:lpstr>
      <vt:lpstr>Нетрадиционные формы организации деятельности детей.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Чаепитие Обладает большой силой, создает особую психологическую атмосферу, смягчает взаимные отношения, раскрепощает. </vt:lpstr>
      <vt:lpstr>Презентация PowerPoint</vt:lpstr>
      <vt:lpstr>Презентация PowerPoint</vt:lpstr>
      <vt:lpstr>Презентация PowerPoint</vt:lpstr>
      <vt:lpstr>Презентация PowerPoint</vt:lpstr>
      <vt:lpstr>Творческие принципы нестандартных уроков </vt:lpstr>
      <vt:lpstr>Рекомендации проведения нестандартного занятия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Учебное занятие- как форма организации учебного процесса</dc:title>
  <dc:creator>USER</dc:creator>
  <cp:lastModifiedBy>Пользователь Windows</cp:lastModifiedBy>
  <cp:revision>20</cp:revision>
  <dcterms:created xsi:type="dcterms:W3CDTF">2015-10-29T09:25:39Z</dcterms:created>
  <dcterms:modified xsi:type="dcterms:W3CDTF">2024-02-09T06:48:48Z</dcterms:modified>
</cp:coreProperties>
</file>