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3" r:id="rId7"/>
    <p:sldId id="262" r:id="rId8"/>
    <p:sldId id="264" r:id="rId9"/>
    <p:sldId id="265" r:id="rId10"/>
    <p:sldId id="266" r:id="rId11"/>
    <p:sldId id="270" r:id="rId12"/>
    <p:sldId id="267" r:id="rId13"/>
    <p:sldId id="268" r:id="rId14"/>
    <p:sldId id="269" r:id="rId15"/>
    <p:sldId id="271" r:id="rId16"/>
    <p:sldId id="272" r:id="rId17"/>
    <p:sldId id="273" r:id="rId18"/>
    <p:sldId id="274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47D00"/>
    <a:srgbClr val="E2AC00"/>
    <a:srgbClr val="5C5C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3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41813-5330-48CC-A8B6-4781E073273E}" type="datetimeFigureOut">
              <a:rPr lang="ru-RU" smtClean="0"/>
              <a:t>20.02.2024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97B80-BB10-4819-A34D-7A4AAAF0DF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1958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41813-5330-48CC-A8B6-4781E073273E}" type="datetimeFigureOut">
              <a:rPr lang="ru-RU" smtClean="0"/>
              <a:t>20.02.2024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97B80-BB10-4819-A34D-7A4AAAF0DF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72707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41813-5330-48CC-A8B6-4781E073273E}" type="datetimeFigureOut">
              <a:rPr lang="ru-RU" smtClean="0"/>
              <a:t>20.02.2024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97B80-BB10-4819-A34D-7A4AAAF0DF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03519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41813-5330-48CC-A8B6-4781E073273E}" type="datetimeFigureOut">
              <a:rPr lang="ru-RU" smtClean="0"/>
              <a:t>20.02.2024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97B80-BB10-4819-A34D-7A4AAAF0DF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26885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41813-5330-48CC-A8B6-4781E073273E}" type="datetimeFigureOut">
              <a:rPr lang="ru-RU" smtClean="0"/>
              <a:t>20.02.2024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97B80-BB10-4819-A34D-7A4AAAF0DF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507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41813-5330-48CC-A8B6-4781E073273E}" type="datetimeFigureOut">
              <a:rPr lang="ru-RU" smtClean="0"/>
              <a:t>20.02.2024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97B80-BB10-4819-A34D-7A4AAAF0DF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41008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41813-5330-48CC-A8B6-4781E073273E}" type="datetimeFigureOut">
              <a:rPr lang="ru-RU" smtClean="0"/>
              <a:t>20.02.2024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97B80-BB10-4819-A34D-7A4AAAF0DF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58885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41813-5330-48CC-A8B6-4781E073273E}" type="datetimeFigureOut">
              <a:rPr lang="ru-RU" smtClean="0"/>
              <a:t>20.02.2024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97B80-BB10-4819-A34D-7A4AAAF0DF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03671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41813-5330-48CC-A8B6-4781E073273E}" type="datetimeFigureOut">
              <a:rPr lang="ru-RU" smtClean="0"/>
              <a:t>20.02.2024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97B80-BB10-4819-A34D-7A4AAAF0DF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38720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41813-5330-48CC-A8B6-4781E073273E}" type="datetimeFigureOut">
              <a:rPr lang="ru-RU" smtClean="0"/>
              <a:t>20.02.2024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97B80-BB10-4819-A34D-7A4AAAF0DF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51346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41813-5330-48CC-A8B6-4781E073273E}" type="datetimeFigureOut">
              <a:rPr lang="ru-RU" smtClean="0"/>
              <a:t>20.02.2024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97B80-BB10-4819-A34D-7A4AAAF0DF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95697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641813-5330-48CC-A8B6-4781E073273E}" type="datetimeFigureOut">
              <a:rPr lang="ru-RU" smtClean="0"/>
              <a:t>20.02.2024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C97B80-BB10-4819-A34D-7A4AAAF0DF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03355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188640"/>
            <a:ext cx="6984776" cy="4608512"/>
          </a:xfrm>
        </p:spPr>
        <p:txBody>
          <a:bodyPr>
            <a:normAutofit fontScale="90000"/>
          </a:bodyPr>
          <a:lstStyle/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Современные педагогические технологии в сфере дополнительного образования детей</a:t>
            </a:r>
            <a:r>
              <a:rPr lang="ru-RU" dirty="0"/>
              <a:t/>
            </a:r>
            <a:br>
              <a:rPr lang="ru-RU" dirty="0"/>
            </a:br>
            <a:r>
              <a:rPr lang="ru-RU" dirty="0" smtClean="0">
                <a:solidFill>
                  <a:srgbClr val="5C5C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rgbClr val="5C5C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solidFill>
                  <a:srgbClr val="5C5C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Задача – найти такую технологию обучения, которая бы отвечала принципам </a:t>
            </a:r>
            <a:r>
              <a:rPr lang="ru-RU" sz="2200" dirty="0" err="1" smtClean="0">
                <a:solidFill>
                  <a:srgbClr val="5C5C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природосообразности</a:t>
            </a:r>
            <a:r>
              <a:rPr lang="ru-RU" sz="2200" dirty="0" smtClean="0">
                <a:solidFill>
                  <a:srgbClr val="5C5C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(т.е. в наибольшей степени соответствовала бы естественным механизмам усвоения опыта и знаний учащимися) и интенсивности (т.е. позволяла бы более быстро и на более высоком уровне решать дидактические задачи).</a:t>
            </a:r>
            <a:endParaRPr lang="ru-RU" sz="2200" dirty="0">
              <a:solidFill>
                <a:srgbClr val="5C5C5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797152"/>
            <a:ext cx="6400800" cy="1296144"/>
          </a:xfrm>
        </p:spPr>
        <p:txBody>
          <a:bodyPr>
            <a:normAutofit/>
          </a:bodyPr>
          <a:lstStyle/>
          <a:p>
            <a:pPr algn="l"/>
            <a:r>
              <a:rPr lang="ru-RU" dirty="0" smtClean="0">
                <a:solidFill>
                  <a:srgbClr val="E2A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Автор-составитель:</a:t>
            </a:r>
          </a:p>
          <a:p>
            <a:pPr algn="l"/>
            <a:r>
              <a:rPr lang="ru-RU" dirty="0">
                <a:solidFill>
                  <a:srgbClr val="E2A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dirty="0" smtClean="0">
                <a:solidFill>
                  <a:srgbClr val="E2A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етодист Ткаченко С.В.</a:t>
            </a:r>
            <a:endParaRPr lang="ru-RU" dirty="0">
              <a:solidFill>
                <a:srgbClr val="E2AC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06957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Виды  педагогических технологий, применяемых   в практике дополнительного образования</a:t>
            </a: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1"/>
          </a:xfrm>
        </p:spPr>
        <p:txBody>
          <a:bodyPr>
            <a:normAutofit lnSpcReduction="10000"/>
          </a:bodyPr>
          <a:lstStyle/>
          <a:p>
            <a:endPara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личностно-ориентированного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обучения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 личностно-ориентированного обучения (И.С.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Якиманская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сочетает обучение (нормативно-сообразная деятельность общества) и учение (индивидуальная деятельность ребенка).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технологии личностно-ориентированного обучения – максимальное развитие (а не формирование заранее заданных) индивидуальных познавательных способностей ребенка на основе использования имеющегося у него опыта жизнедеятельности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Wingdings" panose="05000000000000000000" pitchFamily="2" charset="2"/>
              <a:buChar char="ü"/>
            </a:pP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 индивидуализации обучения</a:t>
            </a:r>
            <a:endParaRPr lang="ru-R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 индивидуализации обучения(адаптивная) </a:t>
            </a:r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 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такая технология обучения, </a:t>
            </a: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которой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индивидуальный подход и индивидуальная форма обучения являются приоритетными (Инге Унт, В.Д.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Шадриков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Индивидуальный подход как принцип обучения осуществляется в определенной мере во многих технологиях, поэтому ее считают проникающей технологией.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794770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Виды  педагогических технологий, применяемых   в практике дополнительного образования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>
            <a:normAutofit/>
          </a:bodyPr>
          <a:lstStyle/>
          <a:p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Групповые технологии</a:t>
            </a:r>
            <a:r>
              <a:rPr lang="ru-RU" sz="1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Групповые технологии предполагают организацию совместных действий, коммуникацию, общение, взаимопонимание, взаимопомощь,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взаимокоррекцию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Выделяют следующие </a:t>
            </a:r>
            <a:r>
              <a:rPr lang="ru-RU" sz="19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разновидности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групповых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технологий: групповой опрос; общественный смотр знаний; учебная встреча; дискуссия; диспут; нетрадиционные занятия (конференция, путешествие, интегрированные занятия и др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.).</a:t>
            </a:r>
          </a:p>
          <a:p>
            <a:pPr>
              <a:buFont typeface="Wingdings" panose="05000000000000000000" pitchFamily="2" charset="2"/>
              <a:buChar char="ü"/>
            </a:pPr>
            <a:endParaRPr lang="ru-RU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 «ТРИЗ»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педагогику творчества рассматривают 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технологию «ТРИЗ» 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Теорию Решения Изобретательских Задач (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Альтшуллер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Г.С.). Это универсальная методическая система, которая сочетает познавательную деятельность с методами активизации и развития мышления, что позволяет ребенку решать творческие и социальные задачи самостоятельно.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32658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346050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Виды  педагогических технологий, применяемых   в практике дополнительного образования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1"/>
          </a:xfrm>
        </p:spPr>
        <p:txBody>
          <a:bodyPr>
            <a:normAutofit fontScale="62500" lnSpcReduction="20000"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 коллективной творческой деятельности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Существуют технологии, в которых достижение творческого уровня является приоритетной целью. Наиболее плодотворно в системе дополнительного образования применяется Технология коллективной творческой деятельности (И.П. Волков, И.П. Иванов) которая широко применяется в дополнительном образовании.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основе технологии лежат организационные 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принципы: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Font typeface="Wingdings" panose="05000000000000000000" pitchFamily="2" charset="2"/>
              <a:buChar char="ü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социально-полезная направленность деятельности детей и взрослых;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сотрудничество детей и взрослых;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романтизм и творчество.</a:t>
            </a:r>
          </a:p>
          <a:p>
            <a:pPr marL="0" indent="0">
              <a:buNone/>
            </a:pP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Цели технологии: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Font typeface="Wingdings" panose="05000000000000000000" pitchFamily="2" charset="2"/>
              <a:buChar char="ü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выявить, учесть, развить творческие способности детей и приобщить их к многообразной творческой деятельности с выходом на конкретный продукт, который можно фиксировать (изделие, модель, макет, сочинение, произведение, исследование и т.п.)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воспитания общественно-активной творческой личности и способствует организации социального творчества, направленного на служение людям в конкретных социальных ситуациях.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4541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Виды  педагогических технологий, применяемых   в практике дополнительного образования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836712"/>
            <a:ext cx="8229600" cy="5616624"/>
          </a:xfrm>
        </p:spPr>
        <p:txBody>
          <a:bodyPr>
            <a:normAutofit fontScale="92500"/>
          </a:bodyPr>
          <a:lstStyle/>
          <a:p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 исследовательского (проблемного)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обучения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 исследовательского (проблемного) обучения, при которой организация занятий предполагает создание под руководством педагога проблемных ситуаций и активную деятельность учащихся по их разрешению, в результате чего происходит овладение знаниями, умениями и навыками; образовательный процесс строится как поиск новых познавательных ориентиров.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самостоятельно постигает ведущие понятия и идеи, а не получает их от педагога в готовом виде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u-RU" sz="2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 </a:t>
            </a:r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развивающего </a:t>
            </a:r>
            <a:r>
              <a:rPr lang="ru-RU" sz="1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обучения</a:t>
            </a:r>
            <a:endParaRPr lang="ru-RU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sz="1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 развивающего обучения</a:t>
            </a:r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- 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такое обучение, при котором главной целью является не приобретение знаний, умений и навыков, а создание условий для развития психологических особенностей: способностей, интересов, личностных качеств и отношений между людьми; при котором учитываются и используются закономерности развития, уровень и особенности индиви­дуума.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 развивающим обучением понимается новый, активно-деятельный способ обучения, идущий на смену объяснительно-иллюстративному способу.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990461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Виды  педагогических технологий, применяемых   в практике дополнительного образования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rmAutofit fontScale="62500" lnSpcReduction="20000"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Игровые технологии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Игровые технологии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Пидкасистый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П.И.,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Эльконин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Д.Б.) обладают средствами, активизирующими и интенсифицирующими деятельность учащихся. В их основу положена педагогическая игра как основной вид деятельности, направленный на усвоение общественного опыта.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Различают следующие классификации педагогических игр: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видам деятельности (физические, интеллектуальные, трудовые, социальные, психологические);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характеру педагогического процесса (обучающие, тренировочные, познавательные, тренировочные, контролирующие, познавательные, развивающие, репродуктивные, творческие, коммуникативные и др.);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игровой методике (сюжетные, ролевые, деловые, имитационные и др.);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игровой среде (с предметом и без, настольные, комнатные, уличные, компьютерные </a:t>
            </a:r>
          </a:p>
        </p:txBody>
      </p:sp>
    </p:spTree>
    <p:extLst>
      <p:ext uri="{BB962C8B-B14F-4D97-AF65-F5344CB8AC3E}">
        <p14:creationId xmlns:p14="http://schemas.microsoft.com/office/powerpoint/2010/main" val="10078638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Виды  педагогических технологий, применяемых   в практике дополнительного образования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>
            <a:normAutofit lnSpcReduction="10000"/>
          </a:bodyPr>
          <a:lstStyle/>
          <a:p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 проектного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обучения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 проектного обучения 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альтернативная технология, которая противопоставляется классно-урочной системе, при которой не даются готовые знания, а используется технология защиты индивидуальных проектов.     Проектное обучение является непрямым, и здесь ценен не только результат, но в большей мере сам процесс.</a:t>
            </a:r>
          </a:p>
          <a:p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 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буквально это «брошенный вперед», то есть прототип, прообраз какого-либо объекта, вида деятельности, а проектирование превращается в процесс создания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800" b="1" dirty="0" smtClean="0">
                <a:effectLst/>
                <a:latin typeface="Times New Roman"/>
                <a:ea typeface="Times New Roman"/>
                <a:cs typeface="Times New Roman"/>
              </a:rPr>
              <a:t>Новые информационные технологии</a:t>
            </a:r>
            <a:endParaRPr lang="ru-RU" sz="1600" dirty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800" dirty="0" smtClean="0">
                <a:effectLst/>
                <a:latin typeface="Times New Roman"/>
                <a:ea typeface="Times New Roman"/>
                <a:cs typeface="Times New Roman"/>
              </a:rPr>
              <a:t>Когда компьютеры стали широко использоваться в образовании, появился термин «новая информационная технология обучения». </a:t>
            </a:r>
            <a:r>
              <a:rPr lang="ru-RU" sz="1800" i="1" dirty="0" smtClean="0">
                <a:effectLst/>
                <a:latin typeface="Times New Roman"/>
                <a:ea typeface="Times New Roman"/>
                <a:cs typeface="Times New Roman"/>
              </a:rPr>
              <a:t>Вообще говоря, любая педагогическая технология - это информационная технология, так как основу технологического процесса обучения составляет информация и ее движение (преобразование).</a:t>
            </a:r>
            <a:r>
              <a:rPr lang="ru-RU" sz="1800" dirty="0" smtClean="0">
                <a:effectLst/>
                <a:latin typeface="Times New Roman"/>
                <a:ea typeface="Times New Roman"/>
                <a:cs typeface="Times New Roman"/>
              </a:rPr>
              <a:t> Компьютерные (новые информационные) технологии обучения - это процессы подготовки и передачи информации обучаемому, средством осуществления которых является компьютер.</a:t>
            </a:r>
            <a:endParaRPr lang="ru-RU" sz="1600" dirty="0">
              <a:ea typeface="Calibri"/>
              <a:cs typeface="Times New Roman"/>
            </a:endParaRP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1088669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75240" cy="706090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Виды  педагогических технологий, применяемых   в практике дополнительного образования</a:t>
            </a: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>
            <a:normAutofit fontScale="77500" lnSpcReduction="20000"/>
          </a:bodyPr>
          <a:lstStyle/>
          <a:p>
            <a:r>
              <a:rPr lang="ru-RU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Здоровьесберегающие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технологии</a:t>
            </a: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Здоровьесберегающая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образовательная технология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-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система, создающая максимально возможные условия для сохранения, укрепления и развития духовного, эмоционального, интеллектуального, личностного и физического здоровья всех субъектов образования (учащихся, педагогов и др.). В эту систему входит: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данных мониторинга состояния здоровья детей, проводимого медицинскими работниками, и собственных наблюдений в процессе реализации образовательной технологии, ее коррекция в соответствии с имеющимися данными.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Учет особенностей возрастного развития и разработка образовательной стратегии, соответствующей особенностям памяти, мышления, работоспособности, активности и т.д. детей данной возрастной группы.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благоприятного эмоционально-психологического климата в процессе реализации технологии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335743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Изучив и проанализировав существующие в педагогической науке и практике современные педагогические технологии, можно утверждать, что в дополнительном образовании разнообразные личностно-ориентированные технологии стали его отличительной особенностью.  Они направлены на то, чтобы: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разбудить активность детей;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вооружить их оптимальными способами осуществления деятельности;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подвести эту деятельность к процессу творчества;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опираться на самостоятельность, активность и общение детей.</a:t>
            </a:r>
          </a:p>
          <a:p>
            <a:pPr>
              <a:buFont typeface="Wingdings" panose="05000000000000000000" pitchFamily="2" charset="2"/>
              <a:buChar char="ü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432889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Литература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Буйлова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Л.Н. Современные педагогические технологии в дополнительном образовании детей. – Красноярский краевой Дворец пионеров и школьников. Красноярск, 2000.</a:t>
            </a:r>
          </a:p>
          <a:p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Голованов В.П. Методика и технология работы педагога дополнительного образования. – М.: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Гуманитар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изд. Центр ВЛАДОС, 2004.</a:t>
            </a:r>
          </a:p>
          <a:p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Иванченко В.Н. Занятия в системе дополнительного образования детей. Ростов: Изд-во «Учитель», 2007.</a:t>
            </a:r>
          </a:p>
          <a:p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Конова В.В.,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Маланчик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Г.А. Инновационные педагогические технологии. Метод проектов в образовательном процессе. Методические рекомендации. – Красноярский краевой Дворец пионеров и школьников. Красноярск, 2009.</a:t>
            </a:r>
          </a:p>
          <a:p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Никишина И.В. Инновационные педагогические технологии и организация учебно-воспитательного и методического процессов в школе: использование интерактивных форм и методов в процессе обучения учащихся и педагогов. – Волгоград: Учитель, 2007.</a:t>
            </a:r>
          </a:p>
          <a:p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Фришман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И.И. Организация и проведение коллективно-творческого дела в детских общественных объединениях // Внешкольник. – 2007. - № 2. – С. 11.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202016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76673"/>
            <a:ext cx="6262464" cy="360039"/>
          </a:xfrm>
        </p:spPr>
        <p:txBody>
          <a:bodyPr>
            <a:normAutofit fontScale="90000"/>
          </a:bodyPr>
          <a:lstStyle/>
          <a:p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Трактовки понятия педагогической технологии</a:t>
            </a: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1196752"/>
            <a:ext cx="7232848" cy="5112568"/>
          </a:xfrm>
        </p:spPr>
        <p:txBody>
          <a:bodyPr>
            <a:noAutofit/>
          </a:bodyPr>
          <a:lstStyle/>
          <a:p>
            <a:pPr marL="285750" lvl="0" indent="-285750" algn="l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Педагогическая технология 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означает </a:t>
            </a:r>
            <a:r>
              <a:rPr lang="ru-RU" sz="16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системную </a:t>
            </a:r>
            <a:r>
              <a:rPr lang="ru-RU" sz="1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совокупность и порядок функционирования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всех личностных, инструментальных и методологических средств, используемых для достижения педагогических целей (М.В. Кларин).</a:t>
            </a:r>
          </a:p>
          <a:p>
            <a:pPr marL="285750" lvl="0" indent="-285750" algn="l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Педагогическая технология – это продуманная во всех 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деталях </a:t>
            </a:r>
            <a:r>
              <a:rPr lang="ru-RU" sz="16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модель</a:t>
            </a:r>
            <a:r>
              <a:rPr lang="ru-RU" sz="1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совместной педагогической деятельности по проектированию, организации и проведению учебного процесса с безусловным обеспечением комфортных условий для учащихся и учителя (В.М. Монахов).</a:t>
            </a:r>
          </a:p>
          <a:p>
            <a:pPr marL="285750" lvl="0" indent="-285750" algn="l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Педагогическая технология –</a:t>
            </a:r>
            <a:r>
              <a:rPr lang="ru-RU" sz="1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совокупность психолого-педагогических установок,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определяющих специальный набор и компоновку форм, методов способов, приемов обучения, воспитательных средств; она есть организационно-методический инструментарий педагогического процесса (Б.Т. Лихачев).</a:t>
            </a:r>
          </a:p>
          <a:p>
            <a:pPr marL="285750" lvl="0" indent="-285750" algn="l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Педагогическая технология – </a:t>
            </a:r>
            <a:r>
              <a:rPr lang="ru-RU" sz="1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системный метод создания, приме нения и определения всего процесса преподавания и усвоения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знаний с учетом технических и человеческих ресурсов и их взаимодействия, ставящий своей задачей оптимизацию форм образования (ЮНЕСКО)</a:t>
            </a:r>
          </a:p>
          <a:p>
            <a:pPr marL="285750" lvl="0" indent="-285750" algn="l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«Педагогическая технология» - это содержательная техника реализации учебного процесса (В.П. Беспалько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41871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педагогической технологии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rmAutofit fontScale="70000" lnSpcReduction="20000"/>
          </a:bodyPr>
          <a:lstStyle/>
          <a:p>
            <a:pPr>
              <a:buFont typeface="Wingdings" panose="05000000000000000000" pitchFamily="2" charset="2"/>
              <a:buChar char="ü"/>
            </a:pPr>
            <a:endParaRPr lang="ru-RU" dirty="0"/>
          </a:p>
          <a:p>
            <a:pPr>
              <a:buFont typeface="Wingdings" panose="05000000000000000000" pitchFamily="2" charset="2"/>
              <a:buChar char="ü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педагогической технологии содержит три основных взаимосвязанных компонента: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Научный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технология является научно разработанным решением определенной проблемы, основанном на достижениях педагогической теории и передовой практики;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Формализовано-описательный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(дескриптивный): технология представляется моделью, описанием целей, содержания, методов и средств, алгоритмов действий, применяемых для достижения планируемых результатов;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Процессуально-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деятельностный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технология предстает как сам процесс осуществления деятельности объектов и субъектов, их целеполагание, планирование, организацию, реализацию целей и анализ результатов.</a:t>
            </a:r>
          </a:p>
          <a:p>
            <a:pPr>
              <a:buFont typeface="Wingdings" panose="05000000000000000000" pitchFamily="2" charset="2"/>
              <a:buChar char="ü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58577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76672"/>
            <a:ext cx="8229600" cy="576064"/>
          </a:xfrm>
        </p:spPr>
        <p:txBody>
          <a:bodyPr>
            <a:normAutofit fontScale="90000"/>
          </a:bodyPr>
          <a:lstStyle/>
          <a:p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качества современных педагогических технологий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124744"/>
            <a:ext cx="8136904" cy="5001419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Системность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– 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особое качество множества организованных компонентов, выражающееся в наличии интегральных свойств и качеств. Новые интегральные качества технологии как системы проявляются в новых образовательных результатах, отношениях, качествах, субъектов деятельности и т.д.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Комплексность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– 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координация и взаимодействие различных педагогических, психологических, организационно-управленческих и других элементов.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Целостность 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 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общих интегративных качеств при сохранении специфических свойств составляющих элементов.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Научность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– 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включает анализ и использование опыта, концептуальность,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прогностичность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другие качества, представляет собой синтез достижений науки и практики, сочетание традиционных элементов прошлого опыта и того, что рождено общественным прогрессом,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гуманизацией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демократизацией общества.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Концептуальность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– 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взглядов на педагогический процесс, идей, принципов, на основе которых организуется деятельность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51179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940966"/>
          </a:xfrm>
        </p:spPr>
        <p:txBody>
          <a:bodyPr>
            <a:normAutofit fontScale="90000"/>
          </a:bodyPr>
          <a:lstStyle/>
          <a:p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качества современных педагогических технологий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196752"/>
            <a:ext cx="8229600" cy="5328592"/>
          </a:xfrm>
        </p:spPr>
        <p:txBody>
          <a:bodyPr>
            <a:normAutofit fontScale="62500" lnSpcReduction="2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Структурированность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– 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определенной внутренней организации системы (цели, содержания), системообразующих связей элементов (концепция, методы), устойчивых взаимодействий (алгоритм), обеспечивающих устойчивость и надежность системы.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Преемственность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– 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решает определенную часть общей задачи, координируется по содержанию, времени и другим параметрам.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Вариативность и гибкость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– 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основывается на изменении последовательности, порядка, цикличности элементов алгоритма, в зависимости от условий осуществления технологии.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Инструментальность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– 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обеспеченность комплексом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методических, дидактических средств и инструментов, сопровождающих основные операции образовательного процесса (учебники, оборудование и т.п.).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Эффективность 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 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отношение результата к количеству израсходованных ресурсов. Современные технологии существуют в конкурентных условиях и должны быть эффективными по результатам и оптимальными по затратам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597405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224136"/>
          </a:xfrm>
        </p:spPr>
        <p:txBody>
          <a:bodyPr>
            <a:normAutofit fontScale="90000"/>
          </a:bodyPr>
          <a:lstStyle/>
          <a:p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дополнительном образовании педагогические технологии имеют особое значение и место по ряду причин: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Font typeface="Wingdings" panose="05000000000000000000" pitchFamily="2" charset="2"/>
              <a:buChar char="ü"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выбор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способа решения дидактиче­ской задачи в дополнительном образова­нии предоставляется самому педагогу, но опыт показывает, что такая задача по­сильна далеко не каждому. Происходит это по ряду причин, связанных с уровнем профессиональной компетенции, так как, зачастую, работают высоко квалифи­цированные специалисты по профилю, но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педагогическое образова­ние не является основным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может отсутствовать опыт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с детьми; следова­тельно, полезнее вооружить их готовой технологией;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условиях дополнительного обра­зования важнее ответить на вопрос не "чему учить?", а "как учить?" т.к. при разнообразии содержания дополнительного образования целесообразно не бесконеч­но расширять набор программ, а искать такие способы организации деятельности детей, которые обеспечат им комфортные условия развития;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учреждение дополнительного обра­зования особое учреждение, которое должно стать не просто местом обучения детей, а пространством разнообразных форм общения.</a:t>
            </a:r>
          </a:p>
          <a:p>
            <a:pPr>
              <a:buFont typeface="Wingdings" panose="05000000000000000000" pitchFamily="2" charset="2"/>
              <a:buChar char="ü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52040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920880" cy="1143000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A47D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Осо­бенности учреждений дополнительного образования, которые позволяют вне­дрять в практику их деятельности совре­менные педагогические технологии:</a:t>
            </a:r>
            <a:br>
              <a:rPr lang="ru-RU" sz="2000" b="1" dirty="0" smtClean="0">
                <a:solidFill>
                  <a:srgbClr val="A47D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b="1" dirty="0">
              <a:solidFill>
                <a:srgbClr val="A47D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учащиеся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приходят на занятия в сво­бодное от основной учебы время;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организуется на доброволь­ных началах всех сторон (дети, родители, педагоги);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психологическая атмосфера носит не­формальный, комфортный характер, не регламентируется обязательствами и стан­дартами;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детям предоставляются возможности удовлетворять свои интересы и сочетать различные направления и формы занятий;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допускается переход учащихся из од­ной группы в другую (по тематике, возрастному составу, уровню интеллектуально­го развития).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646367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940966"/>
          </a:xfrm>
        </p:spPr>
        <p:txBody>
          <a:bodyPr>
            <a:normAutofit fontScale="90000"/>
          </a:bodyPr>
          <a:lstStyle/>
          <a:p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 учреждения дополнительного образования детей строится на таких </a:t>
            </a:r>
            <a: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принципах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как: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 fontScale="62500" lnSpcReduction="2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	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дифференциация, индивидуализация, вариативность образования;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развитие творческих способностей детей, выражающемся в том, что в организуемой образовательной деятельности доминируют творческие начала и творчество рассматривается как уникальный критерий оценки личности и отношений в коллективе;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учет реальных возможностей и условий обеспечения образовательных программ материальными, технологическими, кадровыми и финансовыми ресурсами;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учет возрастных и индивидуальных особенностей обучающихся при включении их в различные виды деятельности;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ориентация на потребности общества и личности обучающегося;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возможная корректировка учебной программы с учетом изменяющихся условий и требований к уровню образованности личности, возможности адаптации обучающихся к современной социокультурной среде.</a:t>
            </a:r>
          </a:p>
          <a:p>
            <a:pPr>
              <a:buFont typeface="Wingdings" panose="05000000000000000000" pitchFamily="2" charset="2"/>
              <a:buChar char="ü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681152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504056"/>
          </a:xfrm>
        </p:spPr>
        <p:txBody>
          <a:bodyPr>
            <a:normAutofit fontScale="90000"/>
          </a:bodyPr>
          <a:lstStyle/>
          <a:p>
            <a: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«Путеводные положения»,</a:t>
            </a:r>
            <a: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наиболее отвечающие специфике дополнительного образования детей: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616624"/>
          </a:xfrm>
        </p:spPr>
        <p:txBody>
          <a:bodyPr>
            <a:normAutofit fontScale="55000" lnSpcReduction="20000"/>
          </a:bodyPr>
          <a:lstStyle/>
          <a:p>
            <a:pPr lvl="0">
              <a:buFont typeface="Wingdings" panose="05000000000000000000" pitchFamily="2" charset="2"/>
              <a:buChar char="ü"/>
            </a:pPr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Всеобщая талантливость детей: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нет неталантливых детей, а есть те, которые еще не нашли своего дела.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Взаимное превосходство: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если у кого-то что-то получается хуже, чем у других, значит, что-то должно получиться лучше – это «что-то» нужно искать.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Неизбежность перемен: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ни одно суждение о ребенке не может считаться окончательным.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Успех рождает успех.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Основная задача – создать ситуацию успеха для всех детей на каждом занятии, прежде всего для недостаточно подготовленных: важно дать им почувствовать, что они не хуже других.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Нет детей неспособных: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если каждому отводить время, соответствующее его личным способностям и возможностям, то можно обеспечить усвоение необходимого учебного материала.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Последнее положение согласуется с социальным заказом государства, сформулированном в Законе РФ «Об образовании» (12, ст. 2): «общедоступность образования, адаптивность системы образования к уровням и особенностям развития и подготовки обучающихся», следовательно, необходимо создать условия для включения каждого ребенка в естественные виды деятельности, создать благоприятную среду для его развития.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4589244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</TotalTime>
  <Words>715</Words>
  <Application>Microsoft Office PowerPoint</Application>
  <PresentationFormat>Экран (4:3)</PresentationFormat>
  <Paragraphs>124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Современные педагогические технологии в сфере дополнительного образования детей   Задача – найти такую технологию обучения, которая бы отвечала принципам природосообразности (т.е. в наибольшей степени соответствовала бы естественным механизмам усвоения опыта и знаний учащимися) и интенсивности (т.е. позволяла бы более быстро и на более высоком уровне решать дидактические задачи).</vt:lpstr>
      <vt:lpstr>Трактовки понятия педагогической технологии</vt:lpstr>
      <vt:lpstr>Структура педагогической технологии </vt:lpstr>
      <vt:lpstr>Основные качества современных педагогических технологий </vt:lpstr>
      <vt:lpstr>Основные качества современных педагогических технологий </vt:lpstr>
      <vt:lpstr>В дополнительном образовании педагогические технологии имеют особое значение и место по ряду причин: </vt:lpstr>
      <vt:lpstr>Осо­бенности учреждений дополнительного образования, которые позволяют вне­дрять в практику их деятельности совре­менные педагогические технологии: </vt:lpstr>
      <vt:lpstr>Деятельность учреждения дополнительного образования детей строится на таких принципах, как: </vt:lpstr>
      <vt:lpstr>«Путеводные положения», наиболее отвечающие специфике дополнительного образования детей: </vt:lpstr>
      <vt:lpstr>Виды  педагогических технологий, применяемых   в практике дополнительного образования</vt:lpstr>
      <vt:lpstr>Виды  педагогических технологий, применяемых   в практике дополнительного образования</vt:lpstr>
      <vt:lpstr>Виды  педагогических технологий, применяемых   в практике дополнительного образования</vt:lpstr>
      <vt:lpstr>Виды  педагогических технологий, применяемых   в практике дополнительного образования</vt:lpstr>
      <vt:lpstr>Виды  педагогических технологий, применяемых   в практике дополнительного образования</vt:lpstr>
      <vt:lpstr>Виды  педагогических технологий, применяемых   в практике дополнительного образования</vt:lpstr>
      <vt:lpstr>Виды  педагогических технологий, применяемых   в практике дополнительного образования</vt:lpstr>
      <vt:lpstr>Заключение </vt:lpstr>
      <vt:lpstr>Литература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7</cp:revision>
  <dcterms:created xsi:type="dcterms:W3CDTF">2021-10-07T06:40:52Z</dcterms:created>
  <dcterms:modified xsi:type="dcterms:W3CDTF">2024-02-20T10:03:45Z</dcterms:modified>
</cp:coreProperties>
</file>