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78" r:id="rId4"/>
    <p:sldId id="275" r:id="rId5"/>
    <p:sldId id="276" r:id="rId6"/>
    <p:sldId id="277" r:id="rId7"/>
    <p:sldId id="259" r:id="rId8"/>
    <p:sldId id="270" r:id="rId9"/>
    <p:sldId id="271" r:id="rId10"/>
    <p:sldId id="272" r:id="rId11"/>
    <p:sldId id="260" r:id="rId12"/>
    <p:sldId id="265" r:id="rId13"/>
    <p:sldId id="263" r:id="rId14"/>
    <p:sldId id="266" r:id="rId15"/>
    <p:sldId id="262" r:id="rId16"/>
    <p:sldId id="279" r:id="rId17"/>
    <p:sldId id="274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30" autoAdjust="0"/>
  </p:normalViewPr>
  <p:slideViewPr>
    <p:cSldViewPr snapToGrid="0">
      <p:cViewPr varScale="1">
        <p:scale>
          <a:sx n="67" d="100"/>
          <a:sy n="67" d="100"/>
        </p:scale>
        <p:origin x="-80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501362-9F29-42D9-9E0B-3247512C7689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C254BA-93C4-4415-B2F9-6D7D8FDB53F2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5.png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5.png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5.png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5.png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5.png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hyperlink" Target="https://www.youtube.com/watch?v=eJNlx-r2KEs&amp;t=3s" TargetMode="External"/><Relationship Id="rId5" Type="http://schemas.openxmlformats.org/officeDocument/2006/relationships/hyperlink" Target="https://www.youtube.com/watch?v=YRq16pUgaZk&amp;t=3s" TargetMode="External"/><Relationship Id="rId4" Type="http://schemas.openxmlformats.org/officeDocument/2006/relationships/hyperlink" Target="https://www.youtube.com/watch?v=yYuX1foqX_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media7.wav"/><Relationship Id="rId7" Type="http://schemas.openxmlformats.org/officeDocument/2006/relationships/image" Target="../media/image11.wmf"/><Relationship Id="rId2" Type="http://schemas.microsoft.com/office/2007/relationships/media" Target="../media/media7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2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2808" y="138401"/>
            <a:ext cx="9471803" cy="1267706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2500" dirty="0">
                <a:solidFill>
                  <a:schemeClr val="tx1"/>
                </a:solidFill>
              </a:rPr>
              <a:t>МУНИЦИПАЛЬНОЕ АВТОНОМНОЕ </a:t>
            </a:r>
            <a:r>
              <a:rPr lang="ru-RU" sz="2500" dirty="0" smtClean="0">
                <a:solidFill>
                  <a:schemeClr val="tx1"/>
                </a:solidFill>
              </a:rPr>
              <a:t>УЧРЕЖДЕНИЕ ДОПОЛНИТЕЛЬНОГО </a:t>
            </a:r>
            <a:r>
              <a:rPr lang="ru-RU" sz="2500" dirty="0">
                <a:solidFill>
                  <a:schemeClr val="tx1"/>
                </a:solidFill>
              </a:rPr>
              <a:t>ОБРАЗОВАНИЯ</a:t>
            </a:r>
          </a:p>
          <a:p>
            <a:pPr algn="ctr"/>
            <a:r>
              <a:rPr lang="ru-RU" sz="2500" dirty="0">
                <a:solidFill>
                  <a:schemeClr val="tx1"/>
                </a:solidFill>
              </a:rPr>
              <a:t>«ДВОРЕЦ ДЕТСКОГО И ЮНОШЕСКОГО ТВОРЧЕСТВА</a:t>
            </a:r>
          </a:p>
          <a:p>
            <a:pPr algn="ctr"/>
            <a:r>
              <a:rPr lang="ru-RU" sz="2500" dirty="0">
                <a:solidFill>
                  <a:schemeClr val="tx1"/>
                </a:solidFill>
              </a:rPr>
              <a:t>ИМЕНИ ЕВГЕНИЯ АЛЕКСАНДРОВИЧА ЕВТУШЕНКО»</a:t>
            </a:r>
          </a:p>
          <a:p>
            <a:pPr algn="ctr"/>
            <a:r>
              <a:rPr lang="ru-RU" sz="2500" dirty="0">
                <a:solidFill>
                  <a:schemeClr val="tx1"/>
                </a:solidFill>
              </a:rPr>
              <a:t>муниципального образования города Братска</a:t>
            </a:r>
          </a:p>
          <a:p>
            <a:pPr>
              <a:lnSpc>
                <a:spcPct val="100000"/>
              </a:lnSpc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7917" y="1130060"/>
            <a:ext cx="98772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Организация профессиональной ориентации обучающихся по </a:t>
            </a:r>
            <a:r>
              <a:rPr lang="ru-RU" sz="2800" dirty="0" smtClean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теме </a:t>
            </a:r>
            <a:r>
              <a:rPr lang="ru-RU" sz="2800" dirty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 Профессии будущего» </a:t>
            </a:r>
            <a:endParaRPr lang="ru-RU" sz="2800" dirty="0" smtClean="0">
              <a:solidFill>
                <a:srgbClr val="333399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психологическом клубе для </a:t>
            </a:r>
            <a:r>
              <a:rPr lang="ru-RU" sz="2800" dirty="0" smtClean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старшеклассников</a:t>
            </a:r>
          </a:p>
          <a:p>
            <a:pPr algn="ctr"/>
            <a:r>
              <a:rPr lang="ru-RU" sz="2800" dirty="0" smtClean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99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«Школа жизни»</a:t>
            </a:r>
            <a:endParaRPr lang="ru-RU" dirty="0">
              <a:solidFill>
                <a:srgbClr val="333399"/>
              </a:solidFill>
              <a:latin typeface="Cambria" panose="02040503050406030204" pitchFamily="18" charset="0"/>
            </a:endParaRPr>
          </a:p>
        </p:txBody>
      </p:sp>
      <p:pic>
        <p:nvPicPr>
          <p:cNvPr id="4099" name="Picture 3" descr="F:\Мои документы с диска С\метод.служба\21-22\педсоветы\22-23\профессии будущего\articles2021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348" y="3230311"/>
            <a:ext cx="4919992" cy="257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Мои документы с диска С\метод.служба\21-22\педсоветы\22-23\профессии будущего\videofilm-professii-budushhe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088" y="3063040"/>
            <a:ext cx="4808149" cy="274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Мои документы с диска С\метод.служба\21-22\педсоветы\22-23\профессии будущего\maxresdefaul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2"/>
          <a:stretch/>
        </p:blipFill>
        <p:spPr bwMode="auto">
          <a:xfrm>
            <a:off x="6021237" y="3063040"/>
            <a:ext cx="5024888" cy="274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ing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359" y="4835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4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00"/>
    </mc:Choice>
    <mc:Fallback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sz="quarter" idx="1"/>
          </p:nvPr>
        </p:nvPicPr>
        <p:blipFill rotWithShape="1">
          <a:blip r:embed="rId4"/>
          <a:srcRect l="38035" t="10238" r="30224" b="48687"/>
          <a:stretch/>
        </p:blipFill>
        <p:spPr bwMode="auto">
          <a:xfrm>
            <a:off x="457200" y="569343"/>
            <a:ext cx="5541964" cy="5079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875" y="1181820"/>
            <a:ext cx="5876679" cy="4526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Recording (9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4348" y="8087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76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527" y="880352"/>
            <a:ext cx="3915047" cy="45489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5915891" y="1640634"/>
            <a:ext cx="5985164" cy="3416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Медиаполицейский</a:t>
            </a:r>
            <a:r>
              <a:rPr lang="ru-RU" sz="24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. Страж порядка в </a:t>
            </a:r>
            <a:r>
              <a:rPr lang="ru-RU" sz="24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медиасфере. </a:t>
            </a:r>
          </a:p>
          <a:p>
            <a:pPr algn="ctr"/>
            <a:r>
              <a:rPr lang="ru-RU" sz="2400" i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Ищет </a:t>
            </a:r>
            <a:r>
              <a:rPr lang="ru-RU" sz="2400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нарушения законодательства путем мониторинга медиаресурсов лично и/или с помощью специальных программ. Сейчас в России эту функцию отчасти выполняют Роскомнадзор и Лига безопасного интернета, но в будущем злоупотребление информацией и киберпреступность будут расти, так что эта функция выделится в отдельную профессию.</a:t>
            </a:r>
          </a:p>
        </p:txBody>
      </p:sp>
      <p:pic>
        <p:nvPicPr>
          <p:cNvPr id="2" name="Recording (10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2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4000"/>
    </mc:Choice>
    <mc:Fallback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50" y="1356672"/>
            <a:ext cx="4210887" cy="4503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0766" y="1658141"/>
            <a:ext cx="62068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onotype Corsiva" panose="03010101010201010101" pitchFamily="66" charset="0"/>
              </a:rPr>
              <a:t>Куратор виртуального музея. </a:t>
            </a:r>
            <a:r>
              <a:rPr lang="ru-RU" sz="2400" dirty="0">
                <a:latin typeface="Monotype Corsiva" panose="03010101010201010101" pitchFamily="66" charset="0"/>
              </a:rPr>
              <a:t>Специалист, который с командой дизайнеров и программистов работает над эстетикой и юзабилити виртуального музея, следит за оцифровкой культурных объектов, придумывает виртуальные экскурсии и мультимедийные проекты и так далее. </a:t>
            </a:r>
          </a:p>
        </p:txBody>
      </p:sp>
      <p:pic>
        <p:nvPicPr>
          <p:cNvPr id="2" name="Recording (1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15316" y="4599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61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037" y="876313"/>
            <a:ext cx="3930692" cy="47554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6510" y="1638476"/>
            <a:ext cx="62068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onotype Corsiva" panose="03010101010201010101" pitchFamily="66" charset="0"/>
              </a:rPr>
              <a:t>Регулировщик дронов. </a:t>
            </a:r>
            <a:r>
              <a:rPr lang="ru-RU" sz="2400" dirty="0">
                <a:latin typeface="Monotype Corsiva" panose="03010101010201010101" pitchFamily="66" charset="0"/>
              </a:rPr>
              <a:t>Дроны станут появляться повсеместно. Их начнут широко использовать в качестве такси, курьеров, для оценки дорожного трафика, даже для доставки органов в больницы. Понадобятся специалисты, которые смогут обеспечить безопасность передвижения дронов в городе.</a:t>
            </a:r>
          </a:p>
        </p:txBody>
      </p:sp>
      <p:pic>
        <p:nvPicPr>
          <p:cNvPr id="2" name="Recording (12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17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000"/>
    </mc:Choice>
    <mc:Fallback>
      <p:transition spd="slow"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14" y="1174601"/>
            <a:ext cx="3905215" cy="41990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0037" y="2081821"/>
            <a:ext cx="62068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onotype Corsiva" panose="03010101010201010101" pitchFamily="66" charset="0"/>
              </a:rPr>
              <a:t>Медиатор социальных конфликтов. </a:t>
            </a:r>
            <a:r>
              <a:rPr lang="ru-RU" sz="2400" dirty="0">
                <a:latin typeface="Monotype Corsiva" panose="03010101010201010101" pitchFamily="66" charset="0"/>
              </a:rPr>
              <a:t>Специалист, помогающий ненасильственным путем решать конфликты, возникающие между социальными группами на имущественной, культурной, национальной, религиозной и других почвах.</a:t>
            </a:r>
          </a:p>
        </p:txBody>
      </p:sp>
      <p:pic>
        <p:nvPicPr>
          <p:cNvPr id="2" name="Recording (13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80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055" y="1065494"/>
            <a:ext cx="3764976" cy="4441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2655" y="1208986"/>
            <a:ext cx="62068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onotype Corsiva" panose="03010101010201010101" pitchFamily="66" charset="0"/>
              </a:rPr>
              <a:t>Инженер 3</a:t>
            </a:r>
            <a:r>
              <a:rPr lang="en-US" sz="2400" b="1" dirty="0">
                <a:latin typeface="Monotype Corsiva" panose="03010101010201010101" pitchFamily="66" charset="0"/>
              </a:rPr>
              <a:t>D</a:t>
            </a:r>
            <a:r>
              <a:rPr lang="ru-RU" sz="2400" b="1" dirty="0">
                <a:latin typeface="Monotype Corsiva" panose="03010101010201010101" pitchFamily="66" charset="0"/>
              </a:rPr>
              <a:t> – печати в строительстве. </a:t>
            </a:r>
            <a:r>
              <a:rPr lang="ru-RU" sz="2400" dirty="0">
                <a:latin typeface="Monotype Corsiva" panose="03010101010201010101" pitchFamily="66" charset="0"/>
              </a:rPr>
              <a:t>Специалист, занимающийся вопросами проектирования и возведения зданий с помощью 3D-печати. Проектирует макеты конструкций, подбирает компоненты для их печати, планирует и контролирует установку арматуры и коммуникаций с помощью роботов- манипуляторов и сопровождает процесс печати домов. Сейчас наиболее близкая профессия — инженер аддитивного производства, она уже востребована на Западе.</a:t>
            </a:r>
          </a:p>
        </p:txBody>
      </p:sp>
      <p:pic>
        <p:nvPicPr>
          <p:cNvPr id="3" name="Recording (14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3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970" y="382880"/>
            <a:ext cx="114041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МОЖНО ЛИ ВООБЩЕ ПРЕДСКАЗАТЬ БУДУЩЕЕ?</a:t>
            </a:r>
          </a:p>
          <a:p>
            <a:r>
              <a:rPr lang="ru-RU" dirty="0">
                <a:latin typeface="+mj-lt"/>
              </a:rPr>
              <a:t>Знаменитый киберпанк- писатель Брюс Стерлинг считает, что футурология умерла, потому</a:t>
            </a:r>
          </a:p>
          <a:p>
            <a:r>
              <a:rPr lang="ru-RU" dirty="0">
                <a:latin typeface="+mj-lt"/>
              </a:rPr>
              <a:t>что мир меняется слишком быстро и эти изменения невозможно спрогнозировать. Это</a:t>
            </a:r>
          </a:p>
          <a:p>
            <a:r>
              <a:rPr lang="ru-RU" dirty="0">
                <a:latin typeface="+mj-lt"/>
              </a:rPr>
              <a:t>действительно так, если воспринимать прогнозы как инструкции к действию, причем с же-</a:t>
            </a:r>
          </a:p>
          <a:p>
            <a:r>
              <a:rPr lang="ru-RU" dirty="0" err="1">
                <a:latin typeface="+mj-lt"/>
              </a:rPr>
              <a:t>лезобетонными</a:t>
            </a:r>
            <a:r>
              <a:rPr lang="ru-RU" dirty="0">
                <a:latin typeface="+mj-lt"/>
              </a:rPr>
              <a:t> гарантиями. История полна примеров неудачных прогнозов и пророчеств.</a:t>
            </a:r>
          </a:p>
          <a:p>
            <a:r>
              <a:rPr lang="ru-RU" dirty="0">
                <a:latin typeface="+mj-lt"/>
              </a:rPr>
              <a:t>В начале ХХ века энтузиасты авиации обещали, что собственный самолет будет у каждой</a:t>
            </a:r>
          </a:p>
          <a:p>
            <a:r>
              <a:rPr lang="ru-RU" dirty="0">
                <a:latin typeface="+mj-lt"/>
              </a:rPr>
              <a:t>семьи; в середине века ожидалось, что повсюду будут разъезжать автомобили с атомными</a:t>
            </a:r>
          </a:p>
          <a:p>
            <a:r>
              <a:rPr lang="ru-RU" dirty="0">
                <a:latin typeface="+mj-lt"/>
              </a:rPr>
              <a:t>реакторами, а домашние кофеварки будут работать на атомных батарейках;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Но</a:t>
            </a:r>
            <a:r>
              <a:rPr lang="ru-RU" dirty="0">
                <a:latin typeface="+mj-lt"/>
              </a:rPr>
              <a:t> можно думать о будущем не с позиции того, кто хочет твердых гарантий, а с </a:t>
            </a:r>
            <a:r>
              <a:rPr lang="ru-RU" dirty="0" smtClean="0">
                <a:latin typeface="+mj-lt"/>
              </a:rPr>
              <a:t>позиции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человека</a:t>
            </a:r>
            <a:r>
              <a:rPr lang="ru-RU" dirty="0">
                <a:latin typeface="+mj-lt"/>
              </a:rPr>
              <a:t>, который отправляется в сложное </a:t>
            </a:r>
            <a:r>
              <a:rPr lang="ru-RU" dirty="0" smtClean="0">
                <a:latin typeface="+mj-lt"/>
              </a:rPr>
              <a:t>путешествие.   О чем подумать? </a:t>
            </a:r>
          </a:p>
          <a:p>
            <a:r>
              <a:rPr lang="ru-RU" dirty="0" smtClean="0">
                <a:latin typeface="+mj-lt"/>
              </a:rPr>
              <a:t>нам </a:t>
            </a:r>
            <a:r>
              <a:rPr lang="ru-RU" dirty="0">
                <a:latin typeface="+mj-lt"/>
              </a:rPr>
              <a:t>стоит подумать о том, куда мы вообще хотим попасть;</a:t>
            </a:r>
          </a:p>
          <a:p>
            <a:r>
              <a:rPr lang="ru-RU" dirty="0">
                <a:latin typeface="+mj-lt"/>
              </a:rPr>
              <a:t>? нам стоит оценивать, какие есть оптимальные маршруты для попадания в желаемое </a:t>
            </a:r>
            <a:r>
              <a:rPr lang="ru-RU" dirty="0" err="1">
                <a:latin typeface="+mj-lt"/>
              </a:rPr>
              <a:t>бу</a:t>
            </a:r>
            <a:r>
              <a:rPr lang="ru-RU" dirty="0">
                <a:latin typeface="+mj-lt"/>
              </a:rPr>
              <a:t>-</a:t>
            </a:r>
          </a:p>
          <a:p>
            <a:r>
              <a:rPr lang="ru-RU" dirty="0" err="1">
                <a:latin typeface="+mj-lt"/>
              </a:rPr>
              <a:t>дущее</a:t>
            </a:r>
            <a:r>
              <a:rPr lang="ru-RU" dirty="0">
                <a:latin typeface="+mj-lt"/>
              </a:rPr>
              <a:t> (они могут меняться по ходу дела, так что никогда не помешает иметь актуальный</a:t>
            </a:r>
          </a:p>
          <a:p>
            <a:r>
              <a:rPr lang="ru-RU" dirty="0">
                <a:latin typeface="+mj-lt"/>
              </a:rPr>
              <a:t>план Б);</a:t>
            </a:r>
          </a:p>
          <a:p>
            <a:r>
              <a:rPr lang="ru-RU" dirty="0">
                <a:latin typeface="+mj-lt"/>
              </a:rPr>
              <a:t>? нам стоит видеть, какие течения для нас попутные, а какие нет (то есть быть в курсе трендов);</a:t>
            </a:r>
          </a:p>
          <a:p>
            <a:r>
              <a:rPr lang="ru-RU" dirty="0">
                <a:latin typeface="+mj-lt"/>
              </a:rPr>
              <a:t>? нам стоит понимать, какие инструменты нужны, чтобы пройти путешествие (это и узко-</a:t>
            </a:r>
          </a:p>
          <a:p>
            <a:r>
              <a:rPr lang="ru-RU" dirty="0">
                <a:latin typeface="+mj-lt"/>
              </a:rPr>
              <a:t>специальные, и </a:t>
            </a:r>
            <a:r>
              <a:rPr lang="ru-RU" dirty="0" err="1">
                <a:latin typeface="+mj-lt"/>
              </a:rPr>
              <a:t>надпрофессиональные</a:t>
            </a:r>
            <a:r>
              <a:rPr lang="ru-RU" dirty="0">
                <a:latin typeface="+mj-lt"/>
              </a:rPr>
              <a:t> навыки, и общая рамка мышления, и осознанность,</a:t>
            </a:r>
          </a:p>
          <a:p>
            <a:r>
              <a:rPr lang="ru-RU" dirty="0">
                <a:latin typeface="+mj-lt"/>
              </a:rPr>
              <a:t>и психологическая подготовка);</a:t>
            </a:r>
          </a:p>
          <a:p>
            <a:r>
              <a:rPr lang="ru-RU" dirty="0">
                <a:latin typeface="+mj-lt"/>
              </a:rPr>
              <a:t>? ну и конечно, важно, кто наши попутчики, потому что мы можем помогать друг другу</a:t>
            </a:r>
          </a:p>
          <a:p>
            <a:r>
              <a:rPr lang="ru-RU" dirty="0">
                <a:latin typeface="+mj-lt"/>
              </a:rPr>
              <a:t>попадать туда, куда </a:t>
            </a:r>
            <a:r>
              <a:rPr lang="ru-RU" dirty="0" smtClean="0">
                <a:latin typeface="+mj-lt"/>
              </a:rPr>
              <a:t>хочется</a:t>
            </a:r>
            <a:endParaRPr lang="ru-RU" dirty="0">
              <a:latin typeface="+mj-lt"/>
            </a:endParaRPr>
          </a:p>
        </p:txBody>
      </p:sp>
      <p:pic>
        <p:nvPicPr>
          <p:cNvPr id="4" name="Recording (15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1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000"/>
    </mc:Choice>
    <mc:Fallback>
      <p:transition spd="slow"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F:\Мои документы с диска С\метод.служба\22-23\профессии будущего\7-советов-родителям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55" y="819510"/>
            <a:ext cx="8732179" cy="554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ing (16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499" y="3916241"/>
            <a:ext cx="85142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hlinkClick r:id="rId4"/>
            </a:endParaRPr>
          </a:p>
          <a:p>
            <a:pPr lvl="0"/>
            <a:endParaRPr lang="ru-RU" dirty="0" smtClean="0">
              <a:hlinkClick r:id="rId4"/>
            </a:endParaRPr>
          </a:p>
          <a:p>
            <a:pPr lvl="0"/>
            <a:r>
              <a:rPr lang="en-US" sz="2000" dirty="0" smtClean="0">
                <a:latin typeface="+mj-lt"/>
                <a:hlinkClick r:id="rId4"/>
              </a:rPr>
              <a:t>https</a:t>
            </a:r>
            <a:r>
              <a:rPr lang="en-US" sz="2000" dirty="0">
                <a:latin typeface="+mj-lt"/>
                <a:hlinkClick r:id="rId4"/>
              </a:rPr>
              <a:t>://www.youtube.com/watch?v=yYuX1foqX_o</a:t>
            </a:r>
            <a:r>
              <a:rPr lang="en-US" sz="2000" dirty="0">
                <a:latin typeface="+mj-lt"/>
              </a:rPr>
              <a:t> </a:t>
            </a:r>
          </a:p>
          <a:p>
            <a:pPr lvl="0"/>
            <a:r>
              <a:rPr lang="en-US" sz="2000" dirty="0">
                <a:latin typeface="+mj-lt"/>
                <a:hlinkClick r:id="rId5"/>
              </a:rPr>
              <a:t>https://www.youtube.com/watch?v=YRq16pUgaZk&amp;t=3s</a:t>
            </a:r>
            <a:r>
              <a:rPr lang="en-US" sz="2000" dirty="0">
                <a:latin typeface="+mj-lt"/>
              </a:rPr>
              <a:t> </a:t>
            </a:r>
          </a:p>
          <a:p>
            <a:pPr lvl="0"/>
            <a:r>
              <a:rPr lang="en-US" sz="2000" dirty="0">
                <a:latin typeface="+mj-lt"/>
                <a:hlinkClick r:id="rId6"/>
              </a:rPr>
              <a:t>https://www.youtube.com/watch?v=eJNlx-r2KEs&amp;t=3s</a:t>
            </a:r>
            <a:endParaRPr lang="en-US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499" y="491706"/>
            <a:ext cx="83935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Литература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1. </a:t>
            </a:r>
            <a:r>
              <a:rPr lang="ru-RU" dirty="0"/>
              <a:t>Атлас новых профессий 3.0. / под ред. Д. Варламовой, Д. Судакова. — М.: </a:t>
            </a:r>
            <a:r>
              <a:rPr lang="ru-RU" dirty="0" err="1" smtClean="0"/>
              <a:t>Интеллек-туальная</a:t>
            </a:r>
            <a:r>
              <a:rPr lang="ru-RU" dirty="0" smtClean="0"/>
              <a:t> </a:t>
            </a:r>
            <a:r>
              <a:rPr lang="ru-RU" dirty="0"/>
              <a:t>Литература, 2020. — 456 с.</a:t>
            </a:r>
          </a:p>
          <a:p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 err="1"/>
              <a:t>Бедарева</a:t>
            </a:r>
            <a:r>
              <a:rPr lang="ru-RU" dirty="0"/>
              <a:t> Т., </a:t>
            </a:r>
            <a:r>
              <a:rPr lang="ru-RU" dirty="0" err="1"/>
              <a:t>Грецов</a:t>
            </a:r>
            <a:r>
              <a:rPr lang="ru-RU" dirty="0"/>
              <a:t> А. 100 популярных профессий. Психология успешной карьеры для старшеклассников и студентов. - </a:t>
            </a:r>
            <a:r>
              <a:rPr lang="ru-RU" dirty="0" err="1"/>
              <a:t>Спб</a:t>
            </a:r>
            <a:r>
              <a:rPr lang="ru-RU" dirty="0"/>
              <a:t>, 2008.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 err="1"/>
              <a:t>Грецов</a:t>
            </a:r>
            <a:r>
              <a:rPr lang="ru-RU" dirty="0"/>
              <a:t> А.Г. Выбираем профессию. Советы практического психолога. – СПб.: Питер, 2006.</a:t>
            </a:r>
          </a:p>
          <a:p>
            <a:r>
              <a:rPr lang="ru-RU" dirty="0"/>
              <a:t>4</a:t>
            </a:r>
            <a:r>
              <a:rPr lang="ru-RU" dirty="0" smtClean="0"/>
              <a:t>.Зеер </a:t>
            </a:r>
            <a:r>
              <a:rPr lang="ru-RU" dirty="0"/>
              <a:t>Э.Ф. Психология профессионального </a:t>
            </a:r>
            <a:r>
              <a:rPr lang="ru-RU" dirty="0" err="1"/>
              <a:t>самоопределния</a:t>
            </a:r>
            <a:r>
              <a:rPr lang="ru-RU" dirty="0"/>
              <a:t> в ранней юности. - МПСИ, 2008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Recording (18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3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2259" y="836762"/>
            <a:ext cx="446848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Мои обучающиеся войдут </a:t>
            </a:r>
            <a:r>
              <a:rPr lang="ru-RU" dirty="0">
                <a:latin typeface="+mj-lt"/>
              </a:rPr>
              <a:t>в экономику лет через </a:t>
            </a:r>
            <a:r>
              <a:rPr lang="ru-RU" dirty="0" smtClean="0">
                <a:latin typeface="+mj-lt"/>
              </a:rPr>
              <a:t>пять-шесть лет. </a:t>
            </a:r>
            <a:r>
              <a:rPr lang="ru-RU" dirty="0">
                <a:latin typeface="+mj-lt"/>
              </a:rPr>
              <a:t>Мир существенно </a:t>
            </a:r>
            <a:r>
              <a:rPr lang="ru-RU" dirty="0" smtClean="0">
                <a:latin typeface="+mj-lt"/>
              </a:rPr>
              <a:t>изменится </a:t>
            </a:r>
            <a:r>
              <a:rPr lang="ru-RU" dirty="0">
                <a:latin typeface="+mj-lt"/>
              </a:rPr>
              <a:t>за это время. Рассчитывая стать менеджером, юристом, экономистом, </a:t>
            </a:r>
            <a:r>
              <a:rPr lang="ru-RU" dirty="0" smtClean="0">
                <a:latin typeface="+mj-lt"/>
              </a:rPr>
              <a:t>пиарщиком или </a:t>
            </a:r>
            <a:r>
              <a:rPr lang="ru-RU" dirty="0">
                <a:latin typeface="+mj-lt"/>
              </a:rPr>
              <a:t>даже программистом, школьник ориентируется на успех в сегодняшних реалиях, но в </a:t>
            </a:r>
            <a:r>
              <a:rPr lang="ru-RU" dirty="0" smtClean="0">
                <a:latin typeface="+mj-lt"/>
              </a:rPr>
              <a:t>будущем </a:t>
            </a:r>
            <a:r>
              <a:rPr lang="ru-RU" dirty="0">
                <a:latin typeface="+mj-lt"/>
              </a:rPr>
              <a:t>понадобятся другие специалисты. Иллюстрация этого — разочарование многих </a:t>
            </a:r>
            <a:r>
              <a:rPr lang="ru-RU" dirty="0" smtClean="0">
                <a:latin typeface="+mj-lt"/>
              </a:rPr>
              <a:t>молодых </a:t>
            </a:r>
            <a:r>
              <a:rPr lang="ru-RU" dirty="0">
                <a:latin typeface="+mj-lt"/>
              </a:rPr>
              <a:t>людей, которые отправились получать высшее образование, опираясь на </a:t>
            </a:r>
            <a:r>
              <a:rPr lang="ru-RU" dirty="0" smtClean="0">
                <a:latin typeface="+mj-lt"/>
              </a:rPr>
              <a:t>текущую статистику </a:t>
            </a:r>
            <a:r>
              <a:rPr lang="ru-RU" dirty="0">
                <a:latin typeface="+mj-lt"/>
              </a:rPr>
              <a:t>востребованности профессий, а через пять-шесть лет осознали, что ошиблись.</a:t>
            </a:r>
          </a:p>
          <a:p>
            <a:r>
              <a:rPr lang="ru-RU" dirty="0" smtClean="0">
                <a:latin typeface="+mj-lt"/>
              </a:rPr>
              <a:t>Я хочу помочь старшеклассникам </a:t>
            </a:r>
            <a:r>
              <a:rPr lang="ru-RU" dirty="0">
                <a:latin typeface="+mj-lt"/>
              </a:rPr>
              <a:t>сделать более осознанный выбор, который приходит </a:t>
            </a:r>
            <a:r>
              <a:rPr lang="ru-RU" dirty="0" smtClean="0">
                <a:latin typeface="+mj-lt"/>
              </a:rPr>
              <a:t>через понимание </a:t>
            </a:r>
            <a:r>
              <a:rPr lang="ru-RU" dirty="0">
                <a:latin typeface="+mj-lt"/>
              </a:rPr>
              <a:t>своих возможностей и целей.</a:t>
            </a:r>
          </a:p>
        </p:txBody>
      </p:sp>
      <p:pic>
        <p:nvPicPr>
          <p:cNvPr id="8194" name="Picture 2" descr="F:\Мои документы с диска С\метод.служба\21-22\педсоветы\22-23\профессии будущего\d26b9aecf9d995947bdc0d13615cf76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6"/>
          <a:stretch/>
        </p:blipFill>
        <p:spPr bwMode="auto">
          <a:xfrm>
            <a:off x="6236898" y="183111"/>
            <a:ext cx="4904151" cy="5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8477" y="2271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4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Мои документы с диска С\метод.служба\22-23\профессии будущего\slide-13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"/>
          <a:stretch/>
        </p:blipFill>
        <p:spPr bwMode="auto">
          <a:xfrm>
            <a:off x="1406105" y="174921"/>
            <a:ext cx="8428007" cy="617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2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4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Мои документы с диска С\метод.служба\22-23\профессии будущего\ris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70" y="86264"/>
            <a:ext cx="8603410" cy="624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3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5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F:\Мои документы с диска С\метод.служба\22-23\профессии будущего\untitled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77" y="344607"/>
            <a:ext cx="10894165" cy="614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4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658" y="16493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8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"/>
    </mc:Choice>
    <mc:Fallback>
      <p:transition spd="slow" advClick="0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Мои документы с диска С\метод.служба\22-23\профессии будущего\c3b1c5def1f1ffa50130cb22e8e649a7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6" t="8176" r="7972" b="9650"/>
          <a:stretch/>
        </p:blipFill>
        <p:spPr bwMode="auto">
          <a:xfrm>
            <a:off x="1348932" y="491705"/>
            <a:ext cx="9218425" cy="579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5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132" y="12216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97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43" y="404845"/>
            <a:ext cx="4998500" cy="45412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11383" y="5098474"/>
            <a:ext cx="104272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+mj-lt"/>
              </a:rPr>
              <a:t>Атлас </a:t>
            </a:r>
            <a:r>
              <a:rPr lang="ru-RU" sz="2000" dirty="0">
                <a:latin typeface="+mj-lt"/>
              </a:rPr>
              <a:t>новых профессий – это уникальный проект, который поможет понять, в каких отраслях экономики будут появляться новые технологии, и какие новые специалисты потребуются для работы с этими технологиями в будущем. Атлас — это инструмент профессиональной ориентации, который поможет открыть новые горизонты перед школьниками. 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792748"/>
              </p:ext>
            </p:extLst>
          </p:nvPr>
        </p:nvGraphicFramePr>
        <p:xfrm>
          <a:off x="6455211" y="156082"/>
          <a:ext cx="4420608" cy="2268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Точечный рисунок" r:id="rId6" imgW="11430000" imgH="7610400" progId="Paint.Picture">
                  <p:embed/>
                </p:oleObj>
              </mc:Choice>
              <mc:Fallback>
                <p:oleObj name="Точечный рисунок" r:id="rId6" imgW="11430000" imgH="76104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55211" y="156082"/>
                        <a:ext cx="4420608" cy="2268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11" y="2576947"/>
            <a:ext cx="4420608" cy="2298245"/>
          </a:xfrm>
          <a:prstGeom prst="rect">
            <a:avLst/>
          </a:prstGeom>
        </p:spPr>
      </p:pic>
      <p:pic>
        <p:nvPicPr>
          <p:cNvPr id="2" name="Recording (6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71693" y="12659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4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Мои документы с диска С\метод.служба\21-22\педсоветы\22-23\профессии будущего\fCzBP2vNn_M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"/>
          <a:stretch/>
        </p:blipFill>
        <p:spPr bwMode="auto">
          <a:xfrm>
            <a:off x="207033" y="189781"/>
            <a:ext cx="5822831" cy="616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Мои документы с диска С\метод.служба\21-22\педсоветы\22-23\профессии будущего\7q7K-e8HfK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r="4867"/>
          <a:stretch/>
        </p:blipFill>
        <p:spPr bwMode="auto">
          <a:xfrm>
            <a:off x="6176512" y="189780"/>
            <a:ext cx="5840083" cy="62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7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83626" y="4495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0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Мои документы с диска С\метод.служба\21-22\педсоветы\22-23\профессии будущего\yyC1jw1HgH8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5" r="1690"/>
          <a:stretch/>
        </p:blipFill>
        <p:spPr bwMode="auto">
          <a:xfrm>
            <a:off x="284673" y="431321"/>
            <a:ext cx="4339086" cy="572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Мои документы с диска С\метод.служба\21-22\педсоветы\22-23\профессии будущего\693740d2-dc30-4199-9dd0-5af095ba7a25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900906"/>
            <a:ext cx="7099300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ing (8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3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156043</TotalTime>
  <Words>528</Words>
  <Application>Microsoft Office PowerPoint</Application>
  <PresentationFormat>Произвольный</PresentationFormat>
  <Paragraphs>47</Paragraphs>
  <Slides>18</Slides>
  <Notes>0</Notes>
  <HiddenSlides>0</HiddenSlides>
  <MMClips>18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Начальная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</dc:creator>
  <cp:lastModifiedBy>Luchik</cp:lastModifiedBy>
  <cp:revision>48</cp:revision>
  <dcterms:created xsi:type="dcterms:W3CDTF">2020-04-02T10:27:03Z</dcterms:created>
  <dcterms:modified xsi:type="dcterms:W3CDTF">2023-03-28T05:09:42Z</dcterms:modified>
</cp:coreProperties>
</file>