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3" r:id="rId2"/>
    <p:sldId id="284" r:id="rId3"/>
    <p:sldId id="288" r:id="rId4"/>
    <p:sldId id="287" r:id="rId5"/>
    <p:sldId id="263" r:id="rId6"/>
    <p:sldId id="274" r:id="rId7"/>
    <p:sldId id="282" r:id="rId8"/>
    <p:sldId id="281" r:id="rId9"/>
    <p:sldId id="285" r:id="rId10"/>
    <p:sldId id="283" r:id="rId11"/>
    <p:sldId id="280" r:id="rId12"/>
    <p:sldId id="286"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showGuides="1">
      <p:cViewPr varScale="1">
        <p:scale>
          <a:sx n="85" d="100"/>
          <a:sy n="85" d="100"/>
        </p:scale>
        <p:origin x="13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B6CB4BB-A7E4-4B29-A7AD-DD13F09AAE0E}" type="datetimeFigureOut">
              <a:rPr lang="ru-RU" smtClean="0"/>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344297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6CB4BB-A7E4-4B29-A7AD-DD13F09AAE0E}" type="datetimeFigureOut">
              <a:rPr lang="ru-RU" smtClean="0"/>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2092658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6CB4BB-A7E4-4B29-A7AD-DD13F09AAE0E}" type="datetimeFigureOut">
              <a:rPr lang="ru-RU" smtClean="0"/>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251529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6CB4BB-A7E4-4B29-A7AD-DD13F09AAE0E}" type="datetimeFigureOut">
              <a:rPr lang="ru-RU" smtClean="0"/>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373359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B6CB4BB-A7E4-4B29-A7AD-DD13F09AAE0E}" type="datetimeFigureOut">
              <a:rPr lang="ru-RU" smtClean="0"/>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1567994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B6CB4BB-A7E4-4B29-A7AD-DD13F09AAE0E}" type="datetimeFigureOut">
              <a:rPr lang="ru-RU" smtClean="0"/>
              <a:t>25.10.2023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2493376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B6CB4BB-A7E4-4B29-A7AD-DD13F09AAE0E}" type="datetimeFigureOut">
              <a:rPr lang="ru-RU" smtClean="0"/>
              <a:t>25.10.2023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1236540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B6CB4BB-A7E4-4B29-A7AD-DD13F09AAE0E}" type="datetimeFigureOut">
              <a:rPr lang="ru-RU" smtClean="0"/>
              <a:t>25.10.2023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431852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B6CB4BB-A7E4-4B29-A7AD-DD13F09AAE0E}" type="datetimeFigureOut">
              <a:rPr lang="ru-RU" smtClean="0"/>
              <a:t>25.10.2023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1969311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B6CB4BB-A7E4-4B29-A7AD-DD13F09AAE0E}" type="datetimeFigureOut">
              <a:rPr lang="ru-RU" smtClean="0"/>
              <a:t>25.10.2023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4061787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B6CB4BB-A7E4-4B29-A7AD-DD13F09AAE0E}" type="datetimeFigureOut">
              <a:rPr lang="ru-RU" smtClean="0"/>
              <a:t>25.10.2023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133DC6-E497-43DA-BE13-BB8AEF563F32}" type="slidenum">
              <a:rPr lang="ru-RU" smtClean="0"/>
              <a:t>‹#›</a:t>
            </a:fld>
            <a:endParaRPr lang="ru-RU"/>
          </a:p>
        </p:txBody>
      </p:sp>
    </p:spTree>
    <p:extLst>
      <p:ext uri="{BB962C8B-B14F-4D97-AF65-F5344CB8AC3E}">
        <p14:creationId xmlns:p14="http://schemas.microsoft.com/office/powerpoint/2010/main" val="787180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6CB4BB-A7E4-4B29-A7AD-DD13F09AAE0E}" type="datetimeFigureOut">
              <a:rPr lang="ru-RU" smtClean="0"/>
              <a:t>25.10.2023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33DC6-E497-43DA-BE13-BB8AEF563F32}" type="slidenum">
              <a:rPr lang="ru-RU" smtClean="0"/>
              <a:t>‹#›</a:t>
            </a:fld>
            <a:endParaRPr lang="ru-RU"/>
          </a:p>
        </p:txBody>
      </p:sp>
    </p:spTree>
    <p:extLst>
      <p:ext uri="{BB962C8B-B14F-4D97-AF65-F5344CB8AC3E}">
        <p14:creationId xmlns:p14="http://schemas.microsoft.com/office/powerpoint/2010/main" val="160187231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e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4.JPG"/><Relationship Id="rId5" Type="http://schemas.openxmlformats.org/officeDocument/2006/relationships/image" Target="../media/image43.jpeg"/><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29.jpeg"/><Relationship Id="rId7" Type="http://schemas.openxmlformats.org/officeDocument/2006/relationships/image" Target="../media/image33.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8" y="-46391"/>
            <a:ext cx="12192000" cy="6904391"/>
          </a:xfrm>
          <a:prstGeom prst="rect">
            <a:avLst/>
          </a:prstGeom>
        </p:spPr>
      </p:pic>
      <p:sp>
        <p:nvSpPr>
          <p:cNvPr id="2" name="Заголовок 1"/>
          <p:cNvSpPr>
            <a:spLocks noGrp="1"/>
          </p:cNvSpPr>
          <p:nvPr>
            <p:ph type="title"/>
          </p:nvPr>
        </p:nvSpPr>
        <p:spPr>
          <a:xfrm>
            <a:off x="1898247" y="1504709"/>
            <a:ext cx="7882361" cy="590309"/>
          </a:xfrm>
        </p:spPr>
        <p:txBody>
          <a:bodyPr>
            <a:normAutofit/>
          </a:bodyPr>
          <a:lstStyle/>
          <a:p>
            <a:r>
              <a:rPr lang="ru-RU" sz="1200" b="1" dirty="0" smtClean="0">
                <a:latin typeface="Times New Roman" panose="02020603050405020304" pitchFamily="18" charset="0"/>
                <a:cs typeface="Times New Roman" panose="02020603050405020304" pitchFamily="18" charset="0"/>
              </a:rPr>
              <a:t>Муниципальное автономное учреждение дополнительного образования «Дворец детского и юношеского творчества «Имени Евгения Александровича Евтушенко» муниципального образования г. Братска </a:t>
            </a:r>
            <a:endParaRPr lang="ru-RU" sz="1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805651" y="2095019"/>
            <a:ext cx="8588415" cy="2476982"/>
          </a:xfrm>
        </p:spPr>
        <p:txBody>
          <a:bodyPr>
            <a:normAutofit fontScale="40000" lnSpcReduction="20000"/>
          </a:bodyPr>
          <a:lstStyle/>
          <a:p>
            <a:pPr marL="0" indent="0">
              <a:buNone/>
            </a:pPr>
            <a:endParaRPr lang="ru-RU" sz="6000" b="1" dirty="0" smtClean="0">
              <a:solidFill>
                <a:srgbClr val="C00000"/>
              </a:solidFill>
              <a:latin typeface="Times New Roman" panose="02020603050405020304" pitchFamily="18" charset="0"/>
              <a:cs typeface="Times New Roman" panose="02020603050405020304" pitchFamily="18" charset="0"/>
            </a:endParaRPr>
          </a:p>
          <a:p>
            <a:pPr marL="0" indent="0">
              <a:buNone/>
            </a:pPr>
            <a:r>
              <a:rPr lang="ru-RU" sz="10900" b="1" dirty="0" smtClean="0">
                <a:solidFill>
                  <a:srgbClr val="C00000"/>
                </a:solidFill>
                <a:latin typeface="Times New Roman" panose="02020603050405020304" pitchFamily="18" charset="0"/>
                <a:cs typeface="Times New Roman" panose="02020603050405020304" pitchFamily="18" charset="0"/>
              </a:rPr>
              <a:t>Мотивы народных орнаментов в сувенирах из ткани.</a:t>
            </a:r>
          </a:p>
          <a:p>
            <a:pPr marL="0" indent="0">
              <a:buNone/>
            </a:pPr>
            <a:endParaRPr lang="ru-RU" sz="1900" b="1" dirty="0" smtClean="0">
              <a:latin typeface="Times New Roman" panose="02020603050405020304" pitchFamily="18" charset="0"/>
              <a:cs typeface="Times New Roman" panose="02020603050405020304" pitchFamily="18" charset="0"/>
            </a:endParaRPr>
          </a:p>
          <a:p>
            <a:pPr marL="0" indent="0">
              <a:buNone/>
            </a:pPr>
            <a:endParaRPr lang="ru-RU" sz="1900" b="1" dirty="0">
              <a:latin typeface="Times New Roman" panose="02020603050405020304" pitchFamily="18" charset="0"/>
              <a:cs typeface="Times New Roman" panose="02020603050405020304" pitchFamily="18" charset="0"/>
            </a:endParaRPr>
          </a:p>
          <a:p>
            <a:pPr marL="0" indent="0">
              <a:buNone/>
            </a:pPr>
            <a:endParaRPr lang="ru-RU" sz="1900" b="1" dirty="0" smtClean="0">
              <a:latin typeface="Times New Roman" panose="02020603050405020304" pitchFamily="18" charset="0"/>
              <a:cs typeface="Times New Roman" panose="02020603050405020304" pitchFamily="18" charset="0"/>
            </a:endParaRPr>
          </a:p>
          <a:p>
            <a:pPr marL="0" indent="0">
              <a:buNone/>
            </a:pPr>
            <a:r>
              <a:rPr lang="ru-RU" sz="4000" b="1" dirty="0" smtClean="0">
                <a:latin typeface="Times New Roman" panose="02020603050405020304" pitchFamily="18" charset="0"/>
                <a:cs typeface="Times New Roman" panose="02020603050405020304" pitchFamily="18" charset="0"/>
              </a:rPr>
              <a:t>Педагог дополнительного образования Иванушкина Любовь Владимировна</a:t>
            </a:r>
            <a:endParaRPr lang="ru-RU"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14859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p:txBody>
          <a:bodyPr>
            <a:normAutofit/>
          </a:bodyPr>
          <a:lstStyle/>
          <a:p>
            <a:r>
              <a:rPr lang="ru-RU" sz="3200" b="1" dirty="0" smtClean="0">
                <a:solidFill>
                  <a:srgbClr val="C00000"/>
                </a:solidFill>
                <a:latin typeface="Times New Roman" panose="02020603050405020304" pitchFamily="18" charset="0"/>
                <a:cs typeface="Times New Roman" panose="02020603050405020304" pitchFamily="18" charset="0"/>
              </a:rPr>
              <a:t>Аппликация из ткани по мотивам народных орнаментов.</a:t>
            </a:r>
            <a:br>
              <a:rPr lang="ru-RU" sz="3200" b="1" dirty="0" smtClean="0">
                <a:solidFill>
                  <a:srgbClr val="C00000"/>
                </a:solidFill>
                <a:latin typeface="Times New Roman" panose="02020603050405020304" pitchFamily="18" charset="0"/>
                <a:cs typeface="Times New Roman" panose="02020603050405020304" pitchFamily="18" charset="0"/>
              </a:rPr>
            </a:br>
            <a:r>
              <a:rPr lang="ru-RU" sz="2400" b="1" dirty="0" smtClean="0">
                <a:solidFill>
                  <a:srgbClr val="C00000"/>
                </a:solidFill>
                <a:latin typeface="Times New Roman" panose="02020603050405020304" pitchFamily="18" charset="0"/>
                <a:cs typeface="Times New Roman" panose="02020603050405020304" pitchFamily="18" charset="0"/>
              </a:rPr>
              <a:t>Хохломская роспись.                                                       Владимирская гладь   </a:t>
            </a:r>
            <a:endParaRPr lang="ru-RU" sz="2400" b="1"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descr="C:\Users\Орхидея\Desktop\Новая папка СЕГОДНЯ\20231024_200433.jpg"/>
          <p:cNvPicPr/>
          <p:nvPr/>
        </p:nvPicPr>
        <p:blipFill rotWithShape="1">
          <a:blip r:embed="rId3" cstate="print">
            <a:extLst>
              <a:ext uri="{28A0092B-C50C-407E-A947-70E740481C1C}">
                <a14:useLocalDpi xmlns:a14="http://schemas.microsoft.com/office/drawing/2010/main" val="0"/>
              </a:ext>
            </a:extLst>
          </a:blip>
          <a:srcRect l="19405" t="3564" r="31038" b="4134"/>
          <a:stretch/>
        </p:blipFill>
        <p:spPr bwMode="auto">
          <a:xfrm rot="5400000">
            <a:off x="628438" y="2331296"/>
            <a:ext cx="2942590" cy="2466340"/>
          </a:xfrm>
          <a:prstGeom prst="rect">
            <a:avLst/>
          </a:prstGeom>
          <a:noFill/>
          <a:ln>
            <a:noFill/>
          </a:ln>
          <a:extLst>
            <a:ext uri="{53640926-AAD7-44D8-BBD7-CCE9431645EC}">
              <a14:shadowObscured xmlns:a14="http://schemas.microsoft.com/office/drawing/2010/main"/>
            </a:ext>
          </a:extLst>
        </p:spPr>
      </p:pic>
      <p:pic>
        <p:nvPicPr>
          <p:cNvPr id="6" name="Рисунок 5" descr="C:\Users\Орхидея\Desktop\Новая папка СЕГОДНЯ\20231024_194235.jpg"/>
          <p:cNvPicPr/>
          <p:nvPr/>
        </p:nvPicPr>
        <p:blipFill rotWithShape="1">
          <a:blip r:embed="rId4" cstate="print">
            <a:extLst>
              <a:ext uri="{28A0092B-C50C-407E-A947-70E740481C1C}">
                <a14:useLocalDpi xmlns:a14="http://schemas.microsoft.com/office/drawing/2010/main" val="0"/>
              </a:ext>
            </a:extLst>
          </a:blip>
          <a:srcRect l="16280" r="9342" b="5916"/>
          <a:stretch/>
        </p:blipFill>
        <p:spPr bwMode="auto">
          <a:xfrm>
            <a:off x="3623733" y="4052710"/>
            <a:ext cx="3172178" cy="1998133"/>
          </a:xfrm>
          <a:prstGeom prst="rect">
            <a:avLst/>
          </a:prstGeom>
          <a:noFill/>
          <a:ln>
            <a:noFill/>
          </a:ln>
          <a:extLst>
            <a:ext uri="{53640926-AAD7-44D8-BBD7-CCE9431645EC}">
              <a14:shadowObscured xmlns:a14="http://schemas.microsoft.com/office/drawing/2010/main"/>
            </a:ext>
          </a:extLst>
        </p:spPr>
      </p:pic>
      <p:pic>
        <p:nvPicPr>
          <p:cNvPr id="7" name="Рисунок 6" descr="C:\Users\Орхидея\Desktop\Новая папка СЕГОДНЯ\20231024_194429.jpg"/>
          <p:cNvPicPr/>
          <p:nvPr/>
        </p:nvPicPr>
        <p:blipFill rotWithShape="1">
          <a:blip r:embed="rId5" cstate="print">
            <a:extLst>
              <a:ext uri="{28A0092B-C50C-407E-A947-70E740481C1C}">
                <a14:useLocalDpi xmlns:a14="http://schemas.microsoft.com/office/drawing/2010/main" val="0"/>
              </a:ext>
            </a:extLst>
          </a:blip>
          <a:srcRect l="20495" r="32270"/>
          <a:stretch/>
        </p:blipFill>
        <p:spPr bwMode="auto">
          <a:xfrm rot="5400000">
            <a:off x="8272585" y="5010513"/>
            <a:ext cx="1802519" cy="1442579"/>
          </a:xfrm>
          <a:prstGeom prst="rect">
            <a:avLst/>
          </a:prstGeom>
          <a:noFill/>
          <a:ln>
            <a:noFill/>
          </a:ln>
          <a:extLst>
            <a:ext uri="{53640926-AAD7-44D8-BBD7-CCE9431645EC}">
              <a14:shadowObscured xmlns:a14="http://schemas.microsoft.com/office/drawing/2010/main"/>
            </a:ext>
          </a:extLst>
        </p:spPr>
      </p:pic>
      <p:pic>
        <p:nvPicPr>
          <p:cNvPr id="3" name="Рисунок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7867" y="1874917"/>
            <a:ext cx="1374279" cy="1908721"/>
          </a:xfrm>
          <a:prstGeom prst="rect">
            <a:avLst/>
          </a:prstGeom>
        </p:spPr>
      </p:pic>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09601" y="1630994"/>
            <a:ext cx="3799098" cy="2974612"/>
          </a:xfrm>
          <a:prstGeom prst="rect">
            <a:avLst/>
          </a:prstGeom>
        </p:spPr>
      </p:pic>
    </p:spTree>
    <p:extLst>
      <p:ext uri="{BB962C8B-B14F-4D97-AF65-F5344CB8AC3E}">
        <p14:creationId xmlns:p14="http://schemas.microsoft.com/office/powerpoint/2010/main" val="33536945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17"/>
            <a:ext cx="12192000" cy="6858000"/>
          </a:xfrm>
        </p:spPr>
      </p:pic>
      <p:sp>
        <p:nvSpPr>
          <p:cNvPr id="2" name="Заголовок 1"/>
          <p:cNvSpPr>
            <a:spLocks noGrp="1"/>
          </p:cNvSpPr>
          <p:nvPr>
            <p:ph type="title"/>
          </p:nvPr>
        </p:nvSpPr>
        <p:spPr/>
        <p:txBody>
          <a:bodyPr>
            <a:normAutofit/>
          </a:bodyPr>
          <a:lstStyle/>
          <a:p>
            <a:r>
              <a:rPr lang="ru-RU" sz="4000" b="1" dirty="0" smtClean="0">
                <a:solidFill>
                  <a:srgbClr val="C00000"/>
                </a:solidFill>
                <a:latin typeface="Times New Roman" panose="02020603050405020304" pitchFamily="18" charset="0"/>
                <a:cs typeface="Times New Roman" panose="02020603050405020304" pitchFamily="18" charset="0"/>
              </a:rPr>
              <a:t>Аппликация из ткани и меха.</a:t>
            </a:r>
            <a:endParaRPr lang="ru-RU" sz="4000" b="1" dirty="0">
              <a:solidFill>
                <a:srgbClr val="C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04695" y="2494660"/>
            <a:ext cx="4170471" cy="3127854"/>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100025" y="2491506"/>
            <a:ext cx="4145228" cy="3108921"/>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7825568" y="802827"/>
            <a:ext cx="3501613" cy="2626210"/>
          </a:xfrm>
          <a:prstGeom prst="rect">
            <a:avLst/>
          </a:prstGeom>
        </p:spPr>
      </p:pic>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16703" y="4117272"/>
            <a:ext cx="2950126" cy="2265697"/>
          </a:xfrm>
          <a:prstGeom prst="rect">
            <a:avLst/>
          </a:prstGeom>
        </p:spPr>
      </p:pic>
    </p:spTree>
    <p:extLst>
      <p:ext uri="{BB962C8B-B14F-4D97-AF65-F5344CB8AC3E}">
        <p14:creationId xmlns:p14="http://schemas.microsoft.com/office/powerpoint/2010/main" val="4188638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8" y="-46391"/>
            <a:ext cx="12192000" cy="6904391"/>
          </a:xfrm>
          <a:prstGeom prst="rect">
            <a:avLst/>
          </a:prstGeom>
        </p:spPr>
      </p:pic>
      <p:sp>
        <p:nvSpPr>
          <p:cNvPr id="2" name="Заголовок 1"/>
          <p:cNvSpPr>
            <a:spLocks noGrp="1"/>
          </p:cNvSpPr>
          <p:nvPr>
            <p:ph type="title"/>
          </p:nvPr>
        </p:nvSpPr>
        <p:spPr>
          <a:xfrm>
            <a:off x="1898247" y="1504709"/>
            <a:ext cx="7882361" cy="590309"/>
          </a:xfrm>
        </p:spPr>
        <p:txBody>
          <a:bodyPr>
            <a:normAutofit fontScale="90000"/>
          </a:bodyPr>
          <a:lstStyle/>
          <a:p>
            <a:r>
              <a:rPr lang="ru-RU" sz="6000" b="1" dirty="0" smtClean="0">
                <a:solidFill>
                  <a:srgbClr val="C00000"/>
                </a:solidFill>
                <a:latin typeface="Times New Roman" panose="02020603050405020304" pitchFamily="18" charset="0"/>
                <a:cs typeface="Times New Roman" panose="02020603050405020304" pitchFamily="18" charset="0"/>
              </a:rPr>
              <a:t/>
            </a:r>
            <a:br>
              <a:rPr lang="ru-RU" sz="6000" b="1" dirty="0" smtClean="0">
                <a:solidFill>
                  <a:srgbClr val="C00000"/>
                </a:solidFill>
                <a:latin typeface="Times New Roman" panose="02020603050405020304" pitchFamily="18" charset="0"/>
                <a:cs typeface="Times New Roman" panose="02020603050405020304" pitchFamily="18" charset="0"/>
              </a:rPr>
            </a:br>
            <a:r>
              <a:rPr lang="ru-RU" sz="6000" b="1" dirty="0">
                <a:solidFill>
                  <a:srgbClr val="C00000"/>
                </a:solidFill>
                <a:latin typeface="Times New Roman" panose="02020603050405020304" pitchFamily="18" charset="0"/>
                <a:cs typeface="Times New Roman" panose="02020603050405020304" pitchFamily="18" charset="0"/>
              </a:rPr>
              <a:t/>
            </a:r>
            <a:br>
              <a:rPr lang="ru-RU" sz="6000" b="1" dirty="0">
                <a:solidFill>
                  <a:srgbClr val="C00000"/>
                </a:solidFill>
                <a:latin typeface="Times New Roman" panose="02020603050405020304" pitchFamily="18" charset="0"/>
                <a:cs typeface="Times New Roman" panose="02020603050405020304" pitchFamily="18" charset="0"/>
              </a:rPr>
            </a:br>
            <a:r>
              <a:rPr lang="ru-RU" sz="6000" b="1" dirty="0" smtClean="0">
                <a:solidFill>
                  <a:srgbClr val="C00000"/>
                </a:solidFill>
                <a:latin typeface="Times New Roman" panose="02020603050405020304" pitchFamily="18" charset="0"/>
                <a:cs typeface="Times New Roman" panose="02020603050405020304" pitchFamily="18" charset="0"/>
              </a:rPr>
              <a:t/>
            </a:r>
            <a:br>
              <a:rPr lang="ru-RU" sz="6000" b="1" dirty="0" smtClean="0">
                <a:solidFill>
                  <a:srgbClr val="C00000"/>
                </a:solidFill>
                <a:latin typeface="Times New Roman" panose="02020603050405020304" pitchFamily="18" charset="0"/>
                <a:cs typeface="Times New Roman" panose="02020603050405020304" pitchFamily="18" charset="0"/>
              </a:rPr>
            </a:br>
            <a:r>
              <a:rPr lang="ru-RU" sz="6000" b="1" dirty="0">
                <a:solidFill>
                  <a:srgbClr val="C00000"/>
                </a:solidFill>
                <a:latin typeface="Times New Roman" panose="02020603050405020304" pitchFamily="18" charset="0"/>
                <a:cs typeface="Times New Roman" panose="02020603050405020304" pitchFamily="18" charset="0"/>
              </a:rPr>
              <a:t/>
            </a:r>
            <a:br>
              <a:rPr lang="ru-RU" sz="6000" b="1" dirty="0">
                <a:solidFill>
                  <a:srgbClr val="C00000"/>
                </a:solidFill>
                <a:latin typeface="Times New Roman" panose="02020603050405020304" pitchFamily="18" charset="0"/>
                <a:cs typeface="Times New Roman" panose="02020603050405020304" pitchFamily="18" charset="0"/>
              </a:rPr>
            </a:br>
            <a:r>
              <a:rPr lang="ru-RU" sz="6000" b="1" dirty="0" smtClean="0">
                <a:solidFill>
                  <a:srgbClr val="C00000"/>
                </a:solidFill>
                <a:latin typeface="Times New Roman" panose="02020603050405020304" pitchFamily="18" charset="0"/>
                <a:cs typeface="Times New Roman" panose="02020603050405020304" pitchFamily="18" charset="0"/>
              </a:rPr>
              <a:t>    Спасибо за внимание!</a:t>
            </a:r>
            <a:r>
              <a:rPr lang="ru-RU" sz="1200" b="1" dirty="0" smtClean="0">
                <a:solidFill>
                  <a:srgbClr val="C00000"/>
                </a:solidFill>
                <a:latin typeface="Times New Roman" panose="02020603050405020304" pitchFamily="18" charset="0"/>
                <a:cs typeface="Times New Roman" panose="02020603050405020304" pitchFamily="18" charset="0"/>
              </a:rPr>
              <a:t/>
            </a:r>
            <a:br>
              <a:rPr lang="ru-RU" sz="1200" b="1" dirty="0" smtClean="0">
                <a:solidFill>
                  <a:srgbClr val="C00000"/>
                </a:solidFill>
                <a:latin typeface="Times New Roman" panose="02020603050405020304" pitchFamily="18" charset="0"/>
                <a:cs typeface="Times New Roman" panose="02020603050405020304" pitchFamily="18" charset="0"/>
              </a:rPr>
            </a:br>
            <a:endParaRPr lang="ru-RU" sz="1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805651" y="2095019"/>
            <a:ext cx="8588415" cy="2476982"/>
          </a:xfrm>
        </p:spPr>
        <p:txBody>
          <a:bodyPr>
            <a:normAutofit/>
          </a:bodyPr>
          <a:lstStyle/>
          <a:p>
            <a:pPr marL="0" indent="0">
              <a:buNone/>
            </a:pPr>
            <a:endParaRPr lang="ru-RU" sz="6000" b="1" dirty="0" smtClean="0">
              <a:solidFill>
                <a:srgbClr val="C00000"/>
              </a:solidFill>
              <a:latin typeface="Times New Roman" panose="02020603050405020304" pitchFamily="18" charset="0"/>
              <a:cs typeface="Times New Roman" panose="02020603050405020304" pitchFamily="18" charset="0"/>
            </a:endParaRPr>
          </a:p>
          <a:p>
            <a:pPr marL="0" indent="0">
              <a:buNone/>
            </a:pPr>
            <a:endParaRPr lang="ru-RU" sz="6000" b="1" dirty="0">
              <a:solidFill>
                <a:srgbClr val="C00000"/>
              </a:solidFill>
              <a:latin typeface="Times New Roman" panose="02020603050405020304" pitchFamily="18" charset="0"/>
              <a:cs typeface="Times New Roman" panose="02020603050405020304" pitchFamily="18" charset="0"/>
            </a:endParaRPr>
          </a:p>
          <a:p>
            <a:pPr marL="0" indent="0">
              <a:buNone/>
            </a:pPr>
            <a:endParaRPr lang="ru-RU" sz="6000" b="1" dirty="0" smtClean="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43302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995" y="0"/>
            <a:ext cx="12192000" cy="6858000"/>
          </a:xfrm>
        </p:spPr>
      </p:pic>
      <p:sp>
        <p:nvSpPr>
          <p:cNvPr id="2" name="Заголовок 1"/>
          <p:cNvSpPr>
            <a:spLocks noGrp="1"/>
          </p:cNvSpPr>
          <p:nvPr>
            <p:ph type="title"/>
          </p:nvPr>
        </p:nvSpPr>
        <p:spPr/>
        <p:txBody>
          <a:bodyPr>
            <a:normAutofit fontScale="90000"/>
          </a:bodyPr>
          <a:lstStyle/>
          <a:p>
            <a:r>
              <a:rPr lang="ru-RU" dirty="0"/>
              <a:t> </a:t>
            </a:r>
            <a:r>
              <a:rPr lang="ru-RU" dirty="0" smtClean="0"/>
              <a:t/>
            </a:r>
            <a:br>
              <a:rPr lang="ru-RU" dirty="0" smtClean="0"/>
            </a:br>
            <a:r>
              <a:rPr lang="ru-RU" dirty="0"/>
              <a:t/>
            </a:r>
            <a:br>
              <a:rPr lang="ru-RU" dirty="0"/>
            </a:br>
            <a:r>
              <a:rPr lang="ru-RU" dirty="0" smtClean="0"/>
              <a:t/>
            </a:r>
            <a:br>
              <a:rPr lang="ru-RU" dirty="0" smtClean="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sz="2200" dirty="0" smtClean="0">
                <a:latin typeface="Times New Roman" panose="02020603050405020304" pitchFamily="18" charset="0"/>
                <a:cs typeface="Times New Roman" panose="02020603050405020304" pitchFamily="18" charset="0"/>
              </a:rPr>
              <a:t>В декоративно-прикладном </a:t>
            </a:r>
            <a:r>
              <a:rPr lang="ru-RU" sz="2200" dirty="0">
                <a:latin typeface="Times New Roman" panose="02020603050405020304" pitchFamily="18" charset="0"/>
                <a:cs typeface="Times New Roman" panose="02020603050405020304" pitchFamily="18" charset="0"/>
              </a:rPr>
              <a:t>искусстве многих народов нашей страны распространена аппликация для украшения изделий из войлока, кожи, меха, ткани или поверхности бумаги при помощи наклеивания (</a:t>
            </a:r>
            <a:r>
              <a:rPr lang="ru-RU" sz="2200" dirty="0" err="1">
                <a:latin typeface="Times New Roman" panose="02020603050405020304" pitchFamily="18" charset="0"/>
                <a:cs typeface="Times New Roman" panose="02020603050405020304" pitchFamily="18" charset="0"/>
              </a:rPr>
              <a:t>нашивания</a:t>
            </a:r>
            <a:r>
              <a:rPr lang="ru-RU" sz="2200" dirty="0">
                <a:latin typeface="Times New Roman" panose="02020603050405020304" pitchFamily="18" charset="0"/>
                <a:cs typeface="Times New Roman" panose="02020603050405020304" pitchFamily="18" charset="0"/>
              </a:rPr>
              <a:t>) плоских изображений, вырезанных из тех же материалов другого цвета. Так издавна создаются высокохудожественные предметы одежды, обуви, головные уборы, снаряжение коня, верблюда, оленя, вещи домашнего обихода и убранства. Особый покрой, орнаментальное решение согласуется с традиционными особенностями искусства народа и является его достоянием национальной культуры, демонстрируя уровень развития мастерства и эстетического вкуса народных умельцев. </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Аппликация </a:t>
            </a:r>
            <a:r>
              <a:rPr lang="ru-RU" sz="2200" dirty="0">
                <a:latin typeface="Times New Roman" panose="02020603050405020304" pitchFamily="18" charset="0"/>
                <a:cs typeface="Times New Roman" panose="02020603050405020304" pitchFamily="18" charset="0"/>
              </a:rPr>
              <a:t>является одним из древнейших способов украшения одежды</a:t>
            </a:r>
            <a:r>
              <a:rPr lang="ru-RU" sz="2200" dirty="0" smtClean="0">
                <a:latin typeface="Times New Roman" panose="02020603050405020304" pitchFamily="18" charset="0"/>
                <a:cs typeface="Times New Roman" panose="02020603050405020304" pitchFamily="18" charset="0"/>
              </a:rPr>
              <a:t>.</a:t>
            </a:r>
            <a:br>
              <a:rPr lang="ru-RU" sz="2200" dirty="0" smtClean="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Народное декоративно-прикладное искусство обладает большими возможностями для вариантной трактовки композиции орнамента, отличающейся симметричностью, уравновешенностью его элементов. Существенным в орнаменте является цвет. Народные мастера хорошо знали о воздействии цвета не только на зрение, но и на психику людей. Они учитывали, что тем или иным цветом в сознании человека нередко ассоциируется определенное явление, конкретные переживания. Народные умельцы в цветовом решении орнамента отдают предпочтение красному цвету. Именно с красным цветом связываются представление о радости, веселье, торжестве и счастье. Он вызывает в нашем сознании ассоциации с солнцем, источником всего живого на земле.</a:t>
            </a:r>
            <a:endParaRPr lang="ru-RU" sz="22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85193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p:txBody>
          <a:bodyPr>
            <a:normAutofit fontScale="90000"/>
          </a:bodyPr>
          <a:lstStyle/>
          <a:p>
            <a:r>
              <a:rPr lang="ru-RU" dirty="0"/>
              <a:t> </a:t>
            </a:r>
            <a:r>
              <a:rPr lang="ru-RU" dirty="0" smtClean="0"/>
              <a:t/>
            </a:r>
            <a:br>
              <a:rPr lang="ru-RU" dirty="0" smtClean="0"/>
            </a:br>
            <a:r>
              <a:rPr lang="ru-RU" dirty="0"/>
              <a:t/>
            </a:r>
            <a:br>
              <a:rPr lang="ru-RU" dirty="0"/>
            </a:br>
            <a:r>
              <a:rPr lang="ru-RU" dirty="0" smtClean="0"/>
              <a:t/>
            </a:r>
            <a:br>
              <a:rPr lang="ru-RU" dirty="0" smtClean="0"/>
            </a:br>
            <a:r>
              <a:rPr lang="ru-RU" dirty="0" smtClean="0"/>
              <a:t/>
            </a:r>
            <a:br>
              <a:rPr lang="ru-RU" dirty="0" smtClean="0"/>
            </a:br>
            <a:r>
              <a:rPr lang="ru-RU" dirty="0" smtClean="0"/>
              <a:t/>
            </a:r>
            <a:br>
              <a:rPr lang="ru-RU" dirty="0" smtClean="0"/>
            </a:br>
            <a:r>
              <a:rPr lang="ru-RU" dirty="0"/>
              <a:t/>
            </a:r>
            <a:br>
              <a:rPr lang="ru-RU" dirty="0"/>
            </a:br>
            <a:r>
              <a:rPr lang="ru-RU" dirty="0" smtClean="0"/>
              <a:t/>
            </a:r>
            <a:br>
              <a:rPr lang="ru-RU" dirty="0" smtClean="0"/>
            </a:br>
            <a:r>
              <a:rPr lang="ru-RU" sz="2200" dirty="0" smtClean="0">
                <a:latin typeface="Times New Roman" panose="02020603050405020304" pitchFamily="18" charset="0"/>
                <a:cs typeface="Times New Roman" panose="02020603050405020304" pitchFamily="18" charset="0"/>
              </a:rPr>
              <a:t>Предлагаю </a:t>
            </a:r>
            <a:r>
              <a:rPr lang="ru-RU" sz="2200" dirty="0">
                <a:latin typeface="Times New Roman" panose="02020603050405020304" pitchFamily="18" charset="0"/>
                <a:cs typeface="Times New Roman" panose="02020603050405020304" pitchFamily="18" charset="0"/>
              </a:rPr>
              <a:t>вашему вниманию свой опыт работы по обучению детей лоскутному </a:t>
            </a:r>
            <a:r>
              <a:rPr lang="ru-RU" sz="2200" dirty="0" smtClean="0">
                <a:latin typeface="Times New Roman" panose="02020603050405020304" pitchFamily="18" charset="0"/>
                <a:cs typeface="Times New Roman" panose="02020603050405020304" pitchFamily="18" charset="0"/>
              </a:rPr>
              <a:t>шитью,</a:t>
            </a:r>
            <a:r>
              <a:rPr lang="ru-RU" sz="2200" dirty="0">
                <a:latin typeface="Times New Roman" panose="02020603050405020304" pitchFamily="18" charset="0"/>
                <a:cs typeface="Times New Roman" panose="02020603050405020304" pitchFamily="18" charset="0"/>
              </a:rPr>
              <a:t>  он будет интересен педагогам художественно-эстетической направленности в дополнительном образовании, педагогам технологии общеобразовательных школ, воспитателям.</a:t>
            </a: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Уникальные возможности каждого ребенка полнее всего проявляются и развиваются в творческой деятельности, и для всех взрослых, родителей и педагогов важно поддерживать его пусть маленький, но ежедневный творческий рост, создавая для этого все необходимые условия.</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Я считаю, задача дополнительного образования – выявить и развить творческие способности детей в доступной и интересной детям деятельности.</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Моя задача заключается в том, чтобы развить интерес детей к декоративно-прикладному творчеству, приобщить их  к  рукоделию, заложить основы нравственных ценностей,  научить ощущать мир своими руками, через красоту художественного изделия</a:t>
            </a:r>
            <a:r>
              <a:rPr lang="ru-RU" sz="2200"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Основная </a:t>
            </a:r>
            <a:r>
              <a:rPr lang="ru-RU" sz="2200" b="1" dirty="0">
                <a:latin typeface="Times New Roman" panose="02020603050405020304" pitchFamily="18" charset="0"/>
                <a:cs typeface="Times New Roman" panose="02020603050405020304" pitchFamily="18" charset="0"/>
              </a:rPr>
              <a:t>цель программы</a:t>
            </a:r>
            <a:r>
              <a:rPr lang="ru-RU" sz="2200" dirty="0">
                <a:latin typeface="Times New Roman" panose="02020603050405020304" pitchFamily="18" charset="0"/>
                <a:cs typeface="Times New Roman" panose="02020603050405020304" pitchFamily="18" charset="0"/>
              </a:rPr>
              <a:t> – развитие творческих способностей детей, через приобщение к одному из видов декоративно-прикладного искусства – лоскутному шитью.</a:t>
            </a:r>
            <a:endParaRPr lang="ru-RU" sz="22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0700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995" y="0"/>
            <a:ext cx="12192000" cy="6858000"/>
          </a:xfrm>
        </p:spPr>
      </p:pic>
      <p:sp>
        <p:nvSpPr>
          <p:cNvPr id="2" name="Заголовок 1"/>
          <p:cNvSpPr>
            <a:spLocks noGrp="1"/>
          </p:cNvSpPr>
          <p:nvPr>
            <p:ph type="title"/>
          </p:nvPr>
        </p:nvSpPr>
        <p:spPr/>
        <p:txBody>
          <a:bodyPr>
            <a:normAutofit/>
          </a:bodyPr>
          <a:lstStyle/>
          <a:p>
            <a:r>
              <a:rPr lang="ru-RU" sz="4000" dirty="0" smtClean="0">
                <a:solidFill>
                  <a:srgbClr val="C00000"/>
                </a:solidFill>
                <a:latin typeface="Times New Roman" panose="02020603050405020304" pitchFamily="18" charset="0"/>
                <a:cs typeface="Times New Roman" panose="02020603050405020304" pitchFamily="18" charset="0"/>
              </a:rPr>
              <a:t>Изображение петуха в русском народном творчестве.</a:t>
            </a:r>
            <a:endParaRPr lang="ru-RU" sz="4000"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descr="C:\Users\Орхидея\Desktop\Новая папка СЕГОДНЯ\20231024_193802.jpg"/>
          <p:cNvPicPr/>
          <p:nvPr/>
        </p:nvPicPr>
        <p:blipFill rotWithShape="1">
          <a:blip r:embed="rId3" cstate="print">
            <a:extLst>
              <a:ext uri="{28A0092B-C50C-407E-A947-70E740481C1C}">
                <a14:useLocalDpi xmlns:a14="http://schemas.microsoft.com/office/drawing/2010/main" val="0"/>
              </a:ext>
            </a:extLst>
          </a:blip>
          <a:srcRect l="20207" t="3920" r="33284"/>
          <a:stretch/>
        </p:blipFill>
        <p:spPr bwMode="auto">
          <a:xfrm rot="5400000">
            <a:off x="8904957" y="2081531"/>
            <a:ext cx="2761615" cy="2567940"/>
          </a:xfrm>
          <a:prstGeom prst="rect">
            <a:avLst/>
          </a:prstGeom>
          <a:noFill/>
          <a:ln>
            <a:noFill/>
          </a:ln>
          <a:extLst>
            <a:ext uri="{53640926-AAD7-44D8-BBD7-CCE9431645EC}">
              <a14:shadowObscured xmlns:a14="http://schemas.microsoft.com/office/drawing/2010/main"/>
            </a:ext>
          </a:extLst>
        </p:spPr>
      </p:pic>
      <p:pic>
        <p:nvPicPr>
          <p:cNvPr id="6" name="Рисунок 5" descr="C:\Users\Орхидея\Desktop\Новая папка СЕГОДНЯ\20231024_193829.jpg"/>
          <p:cNvPicPr/>
          <p:nvPr/>
        </p:nvPicPr>
        <p:blipFill rotWithShape="1">
          <a:blip r:embed="rId4" cstate="print">
            <a:extLst>
              <a:ext uri="{28A0092B-C50C-407E-A947-70E740481C1C}">
                <a14:useLocalDpi xmlns:a14="http://schemas.microsoft.com/office/drawing/2010/main" val="0"/>
              </a:ext>
            </a:extLst>
          </a:blip>
          <a:srcRect l="17641" r="38246" b="2352"/>
          <a:stretch/>
        </p:blipFill>
        <p:spPr bwMode="auto">
          <a:xfrm rot="5400000">
            <a:off x="610252" y="2060576"/>
            <a:ext cx="2619375" cy="2609850"/>
          </a:xfrm>
          <a:prstGeom prst="rect">
            <a:avLst/>
          </a:prstGeom>
          <a:noFill/>
          <a:ln>
            <a:noFill/>
          </a:ln>
          <a:extLst>
            <a:ext uri="{53640926-AAD7-44D8-BBD7-CCE9431645EC}">
              <a14:shadowObscured xmlns:a14="http://schemas.microsoft.com/office/drawing/2010/main"/>
            </a:ext>
          </a:extLst>
        </p:spPr>
      </p:pic>
      <p:pic>
        <p:nvPicPr>
          <p:cNvPr id="7" name="Рисунок 6" descr="C:\Users\Орхидея\Desktop\Новая папка СЕГОДНЯ\20231024_193905.jpg"/>
          <p:cNvPicPr/>
          <p:nvPr/>
        </p:nvPicPr>
        <p:blipFill rotWithShape="1">
          <a:blip r:embed="rId5" cstate="print">
            <a:extLst>
              <a:ext uri="{28A0092B-C50C-407E-A947-70E740481C1C}">
                <a14:useLocalDpi xmlns:a14="http://schemas.microsoft.com/office/drawing/2010/main" val="0"/>
              </a:ext>
            </a:extLst>
          </a:blip>
          <a:srcRect l="24857" r="31662" b="4490"/>
          <a:stretch/>
        </p:blipFill>
        <p:spPr bwMode="auto">
          <a:xfrm rot="5400000">
            <a:off x="6182390" y="3487262"/>
            <a:ext cx="2581275" cy="2552065"/>
          </a:xfrm>
          <a:prstGeom prst="rect">
            <a:avLst/>
          </a:prstGeom>
          <a:noFill/>
          <a:ln>
            <a:noFill/>
          </a:ln>
          <a:extLst>
            <a:ext uri="{53640926-AAD7-44D8-BBD7-CCE9431645EC}">
              <a14:shadowObscured xmlns:a14="http://schemas.microsoft.com/office/drawing/2010/main"/>
            </a:ext>
          </a:extLst>
        </p:spPr>
      </p:pic>
      <p:pic>
        <p:nvPicPr>
          <p:cNvPr id="8" name="Рисунок 7" descr="C:\Users\Орхидея\Desktop\Новая папка СЕГОДНЯ\20231024_193939.jpg"/>
          <p:cNvPicPr/>
          <p:nvPr/>
        </p:nvPicPr>
        <p:blipFill rotWithShape="1">
          <a:blip r:embed="rId6" cstate="print">
            <a:extLst>
              <a:ext uri="{28A0092B-C50C-407E-A947-70E740481C1C}">
                <a14:useLocalDpi xmlns:a14="http://schemas.microsoft.com/office/drawing/2010/main" val="0"/>
              </a:ext>
            </a:extLst>
          </a:blip>
          <a:srcRect l="24642" t="-3207" r="31759" b="3207"/>
          <a:stretch/>
        </p:blipFill>
        <p:spPr bwMode="auto">
          <a:xfrm rot="5400000">
            <a:off x="3492223" y="3409952"/>
            <a:ext cx="2561590" cy="2672715"/>
          </a:xfrm>
          <a:prstGeom prst="rect">
            <a:avLst/>
          </a:prstGeom>
          <a:noFill/>
          <a:ln>
            <a:noFill/>
          </a:ln>
          <a:extLst>
            <a:ext uri="{53640926-AAD7-44D8-BBD7-CCE9431645EC}">
              <a14:shadowObscured xmlns:a14="http://schemas.microsoft.com/office/drawing/2010/main"/>
            </a:ext>
          </a:extLst>
        </p:spPr>
      </p:pic>
      <p:pic>
        <p:nvPicPr>
          <p:cNvPr id="3" name="Рисунок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58756" y="1507835"/>
            <a:ext cx="1718360" cy="1718360"/>
          </a:xfrm>
          <a:prstGeom prst="rect">
            <a:avLst/>
          </a:prstGeom>
        </p:spPr>
      </p:pic>
      <p:pic>
        <p:nvPicPr>
          <p:cNvPr id="9" name="Рисунок 8" descr="C:\Users\Орхидея\Desktop\1543066740_14.jpg"/>
          <p:cNvPicPr/>
          <p:nvPr/>
        </p:nvPicPr>
        <p:blipFill rotWithShape="1">
          <a:blip r:embed="rId8" cstate="print">
            <a:extLst>
              <a:ext uri="{28A0092B-C50C-407E-A947-70E740481C1C}">
                <a14:useLocalDpi xmlns:a14="http://schemas.microsoft.com/office/drawing/2010/main" val="0"/>
              </a:ext>
            </a:extLst>
          </a:blip>
          <a:srcRect t="50148" r="30409"/>
          <a:stretch/>
        </p:blipFill>
        <p:spPr bwMode="auto">
          <a:xfrm>
            <a:off x="3635022" y="1591732"/>
            <a:ext cx="1637365" cy="1498379"/>
          </a:xfrm>
          <a:prstGeom prst="rect">
            <a:avLst/>
          </a:prstGeom>
          <a:noFill/>
          <a:ln>
            <a:noFill/>
          </a:ln>
          <a:extLst>
            <a:ext uri="{53640926-AAD7-44D8-BBD7-CCE9431645EC}">
              <a14:shadowObscured xmlns:a14="http://schemas.microsoft.com/office/drawing/2010/main"/>
            </a:ext>
          </a:extLst>
        </p:spPr>
      </p:pic>
      <p:pic>
        <p:nvPicPr>
          <p:cNvPr id="10" name="Рисунок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0028" y="1591732"/>
            <a:ext cx="1668727" cy="1668727"/>
          </a:xfrm>
          <a:prstGeom prst="rect">
            <a:avLst/>
          </a:prstGeom>
        </p:spPr>
      </p:pic>
    </p:spTree>
    <p:extLst>
      <p:ext uri="{BB962C8B-B14F-4D97-AF65-F5344CB8AC3E}">
        <p14:creationId xmlns:p14="http://schemas.microsoft.com/office/powerpoint/2010/main" val="12966045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p:txBody>
          <a:bodyPr>
            <a:normAutofit fontScale="90000"/>
          </a:bodyPr>
          <a:lstStyle/>
          <a:p>
            <a:r>
              <a:rPr lang="ru-RU" b="1" dirty="0" smtClean="0">
                <a:solidFill>
                  <a:srgbClr val="C00000"/>
                </a:solidFill>
                <a:latin typeface="Times New Roman" panose="02020603050405020304" pitchFamily="18" charset="0"/>
                <a:cs typeface="Times New Roman" panose="02020603050405020304" pitchFamily="18" charset="0"/>
              </a:rPr>
              <a:t>Мотивы народных орнаментов в сувенирах из ткани.</a:t>
            </a:r>
            <a:r>
              <a:rPr lang="ru-RU" sz="9600" b="1" dirty="0" smtClean="0">
                <a:solidFill>
                  <a:srgbClr val="C00000"/>
                </a:solidFill>
                <a:latin typeface="Times New Roman" panose="02020603050405020304" pitchFamily="18" charset="0"/>
                <a:cs typeface="Times New Roman" panose="02020603050405020304" pitchFamily="18" charset="0"/>
              </a:rPr>
              <a:t/>
            </a:r>
            <a:br>
              <a:rPr lang="ru-RU" sz="9600" b="1" dirty="0" smtClean="0">
                <a:solidFill>
                  <a:srgbClr val="C00000"/>
                </a:solidFill>
                <a:latin typeface="Times New Roman" panose="02020603050405020304" pitchFamily="18" charset="0"/>
                <a:cs typeface="Times New Roman" panose="02020603050405020304" pitchFamily="18" charset="0"/>
              </a:rPr>
            </a:br>
            <a:endParaRPr lang="ru-RU" dirty="0"/>
          </a:p>
        </p:txBody>
      </p:sp>
      <p:pic>
        <p:nvPicPr>
          <p:cNvPr id="7" name="Рисунок 6" descr="C:\Users\Орхидея\Desktop\Новая папка СЕГОДНЯ\20231024_150053(0).jpg"/>
          <p:cNvPicPr/>
          <p:nvPr/>
        </p:nvPicPr>
        <p:blipFill rotWithShape="1">
          <a:blip r:embed="rId3" cstate="print">
            <a:extLst>
              <a:ext uri="{28A0092B-C50C-407E-A947-70E740481C1C}">
                <a14:useLocalDpi xmlns:a14="http://schemas.microsoft.com/office/drawing/2010/main" val="0"/>
              </a:ext>
            </a:extLst>
          </a:blip>
          <a:srcRect l="3688" t="3920" r="16410" b="3776"/>
          <a:stretch/>
        </p:blipFill>
        <p:spPr bwMode="auto">
          <a:xfrm rot="5400000">
            <a:off x="226159" y="2889574"/>
            <a:ext cx="4860661" cy="2671380"/>
          </a:xfrm>
          <a:prstGeom prst="rect">
            <a:avLst/>
          </a:prstGeom>
          <a:noFill/>
          <a:ln>
            <a:noFill/>
          </a:ln>
          <a:extLst>
            <a:ext uri="{53640926-AAD7-44D8-BBD7-CCE9431645EC}">
              <a14:shadowObscured xmlns:a14="http://schemas.microsoft.com/office/drawing/2010/main"/>
            </a:ext>
          </a:extLst>
        </p:spPr>
      </p:pic>
      <p:pic>
        <p:nvPicPr>
          <p:cNvPr id="8" name="Рисунок 7" descr="C:\Users\Орхидея\Desktop\Новая папка СЕГОДНЯ\20231024_150014.jpg"/>
          <p:cNvPicPr/>
          <p:nvPr/>
        </p:nvPicPr>
        <p:blipFill rotWithShape="1">
          <a:blip r:embed="rId4" cstate="print">
            <a:extLst>
              <a:ext uri="{28A0092B-C50C-407E-A947-70E740481C1C}">
                <a14:useLocalDpi xmlns:a14="http://schemas.microsoft.com/office/drawing/2010/main" val="0"/>
              </a:ext>
            </a:extLst>
          </a:blip>
          <a:srcRect l="4748" t="2851" r="9260" b="3777"/>
          <a:stretch/>
        </p:blipFill>
        <p:spPr bwMode="auto">
          <a:xfrm rot="5400000">
            <a:off x="3746637" y="3060563"/>
            <a:ext cx="4860662" cy="2329401"/>
          </a:xfrm>
          <a:prstGeom prst="rect">
            <a:avLst/>
          </a:prstGeom>
          <a:noFill/>
          <a:ln>
            <a:noFill/>
          </a:ln>
          <a:extLst>
            <a:ext uri="{53640926-AAD7-44D8-BBD7-CCE9431645EC}">
              <a14:shadowObscured xmlns:a14="http://schemas.microsoft.com/office/drawing/2010/main"/>
            </a:ext>
          </a:extLst>
        </p:spPr>
      </p:pic>
      <p:pic>
        <p:nvPicPr>
          <p:cNvPr id="10" name="Рисунок 9" descr="C:\Users\Орхидея\Desktop\Новая папка СЕГОДНЯ\20231024_150240.jpg"/>
          <p:cNvPicPr/>
          <p:nvPr/>
        </p:nvPicPr>
        <p:blipFill rotWithShape="1">
          <a:blip r:embed="rId5" cstate="print">
            <a:extLst>
              <a:ext uri="{28A0092B-C50C-407E-A947-70E740481C1C}">
                <a14:useLocalDpi xmlns:a14="http://schemas.microsoft.com/office/drawing/2010/main" val="0"/>
              </a:ext>
            </a:extLst>
          </a:blip>
          <a:srcRect l="14273" r="40019"/>
          <a:stretch/>
        </p:blipFill>
        <p:spPr bwMode="auto">
          <a:xfrm rot="5400000">
            <a:off x="8498290" y="2845267"/>
            <a:ext cx="2852864" cy="285815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364937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8000"/>
          </a:xfrm>
        </p:spPr>
      </p:pic>
      <p:sp>
        <p:nvSpPr>
          <p:cNvPr id="2" name="Заголовок 1"/>
          <p:cNvSpPr>
            <a:spLocks noGrp="1"/>
          </p:cNvSpPr>
          <p:nvPr>
            <p:ph type="title"/>
          </p:nvPr>
        </p:nvSpPr>
        <p:spPr/>
        <p:txBody>
          <a:bodyPr>
            <a:normAutofit/>
          </a:bodyPr>
          <a:lstStyle/>
          <a:p>
            <a:r>
              <a:rPr lang="ru-RU" sz="6000" b="1" dirty="0" smtClean="0">
                <a:solidFill>
                  <a:srgbClr val="C00000"/>
                </a:solidFill>
                <a:latin typeface="Times New Roman" panose="02020603050405020304" pitchFamily="18" charset="0"/>
                <a:cs typeface="Times New Roman" panose="02020603050405020304" pitchFamily="18" charset="0"/>
              </a:rPr>
              <a:t>Русский стиль.</a:t>
            </a:r>
            <a:endParaRPr lang="ru-RU" sz="6000" b="1" dirty="0">
              <a:solidFill>
                <a:srgbClr val="C00000"/>
              </a:solidFill>
              <a:latin typeface="Times New Roman" panose="02020603050405020304" pitchFamily="18" charset="0"/>
              <a:cs typeface="Times New Roman" panose="02020603050405020304" pitchFamily="18" charset="0"/>
            </a:endParaRPr>
          </a:p>
        </p:txBody>
      </p:sp>
      <p:pic>
        <p:nvPicPr>
          <p:cNvPr id="11" name="Рисунок 10" descr="C:\Users\Орхидея\Desktop\Новая папка СЕГОДНЯ\20231024_150445.jpg"/>
          <p:cNvPicPr/>
          <p:nvPr/>
        </p:nvPicPr>
        <p:blipFill rotWithShape="1">
          <a:blip r:embed="rId3" cstate="print">
            <a:extLst>
              <a:ext uri="{28A0092B-C50C-407E-A947-70E740481C1C}">
                <a14:useLocalDpi xmlns:a14="http://schemas.microsoft.com/office/drawing/2010/main" val="0"/>
              </a:ext>
            </a:extLst>
          </a:blip>
          <a:srcRect l="10103" t="10335" r="14520"/>
          <a:stretch/>
        </p:blipFill>
        <p:spPr bwMode="auto">
          <a:xfrm>
            <a:off x="838199" y="2315190"/>
            <a:ext cx="6164483" cy="4016162"/>
          </a:xfrm>
          <a:prstGeom prst="rect">
            <a:avLst/>
          </a:prstGeom>
          <a:noFill/>
          <a:ln>
            <a:noFill/>
          </a:ln>
          <a:extLst>
            <a:ext uri="{53640926-AAD7-44D8-BBD7-CCE9431645EC}">
              <a14:shadowObscured xmlns:a14="http://schemas.microsoft.com/office/drawing/2010/main"/>
            </a:ext>
          </a:extLst>
        </p:spPr>
      </p:pic>
      <p:pic>
        <p:nvPicPr>
          <p:cNvPr id="12" name="Рисунок 11" descr="C:\Users\Орхидея\Desktop\Новая папка СЕГОДНЯ\20231024_150331.jpg"/>
          <p:cNvPicPr/>
          <p:nvPr/>
        </p:nvPicPr>
        <p:blipFill rotWithShape="1">
          <a:blip r:embed="rId4" cstate="print">
            <a:extLst>
              <a:ext uri="{28A0092B-C50C-407E-A947-70E740481C1C}">
                <a14:useLocalDpi xmlns:a14="http://schemas.microsoft.com/office/drawing/2010/main" val="0"/>
              </a:ext>
            </a:extLst>
          </a:blip>
          <a:srcRect l="7538" r="30237"/>
          <a:stretch/>
        </p:blipFill>
        <p:spPr bwMode="auto">
          <a:xfrm rot="5400000">
            <a:off x="8975285" y="4302139"/>
            <a:ext cx="2819397" cy="1682724"/>
          </a:xfrm>
          <a:prstGeom prst="rect">
            <a:avLst/>
          </a:prstGeom>
          <a:noFill/>
          <a:ln>
            <a:noFill/>
          </a:ln>
          <a:extLst>
            <a:ext uri="{53640926-AAD7-44D8-BBD7-CCE9431645EC}">
              <a14:shadowObscured xmlns:a14="http://schemas.microsoft.com/office/drawing/2010/main"/>
            </a:ext>
          </a:extLst>
        </p:spPr>
      </p:pic>
      <p:pic>
        <p:nvPicPr>
          <p:cNvPr id="13" name="Рисунок 12" descr="C:\Users\Орхидея\Desktop\СЕГОДНЯ 24.10.23\20230123_170633.jpg"/>
          <p:cNvPicPr/>
          <p:nvPr/>
        </p:nvPicPr>
        <p:blipFill rotWithShape="1">
          <a:blip r:embed="rId5" cstate="print">
            <a:extLst>
              <a:ext uri="{28A0092B-C50C-407E-A947-70E740481C1C}">
                <a14:useLocalDpi xmlns:a14="http://schemas.microsoft.com/office/drawing/2010/main" val="0"/>
              </a:ext>
            </a:extLst>
          </a:blip>
          <a:srcRect r="18049"/>
          <a:stretch/>
        </p:blipFill>
        <p:spPr bwMode="auto">
          <a:xfrm rot="5400000">
            <a:off x="6949723" y="1426635"/>
            <a:ext cx="2571042" cy="1433690"/>
          </a:xfrm>
          <a:prstGeom prst="rect">
            <a:avLst/>
          </a:prstGeom>
          <a:noFill/>
          <a:ln>
            <a:noFill/>
          </a:ln>
          <a:extLst>
            <a:ext uri="{53640926-AAD7-44D8-BBD7-CCE9431645EC}">
              <a14:shadowObscured xmlns:a14="http://schemas.microsoft.com/office/drawing/2010/main"/>
            </a:ext>
          </a:extLst>
        </p:spPr>
      </p:pic>
      <p:pic>
        <p:nvPicPr>
          <p:cNvPr id="14" name="Рисунок 13" descr="C:\Users\Орхидея\Desktop\СЕГОДНЯ 24.10.23\20230124_172948.jpg"/>
          <p:cNvPicPr/>
          <p:nvPr/>
        </p:nvPicPr>
        <p:blipFill rotWithShape="1">
          <a:blip r:embed="rId6" cstate="print">
            <a:extLst>
              <a:ext uri="{28A0092B-C50C-407E-A947-70E740481C1C}">
                <a14:useLocalDpi xmlns:a14="http://schemas.microsoft.com/office/drawing/2010/main" val="0"/>
              </a:ext>
            </a:extLst>
          </a:blip>
          <a:srcRect l="162" t="-356" r="5268"/>
          <a:stretch/>
        </p:blipFill>
        <p:spPr bwMode="auto">
          <a:xfrm rot="5400000">
            <a:off x="9025458" y="1490258"/>
            <a:ext cx="2456907" cy="1420578"/>
          </a:xfrm>
          <a:prstGeom prst="rect">
            <a:avLst/>
          </a:prstGeom>
          <a:noFill/>
          <a:ln>
            <a:noFill/>
          </a:ln>
          <a:extLst>
            <a:ext uri="{53640926-AAD7-44D8-BBD7-CCE9431645EC}">
              <a14:shadowObscured xmlns:a14="http://schemas.microsoft.com/office/drawing/2010/main"/>
            </a:ext>
          </a:extLst>
        </p:spPr>
      </p:pic>
      <p:pic>
        <p:nvPicPr>
          <p:cNvPr id="15" name="Рисунок 14" descr="C:\Users\Орхидея\Desktop\Новая папка СЕГОДНЯ\20231024_150800(0).jpg"/>
          <p:cNvPicPr/>
          <p:nvPr/>
        </p:nvPicPr>
        <p:blipFill rotWithShape="1">
          <a:blip r:embed="rId7" cstate="print">
            <a:extLst>
              <a:ext uri="{28A0092B-C50C-407E-A947-70E740481C1C}">
                <a14:useLocalDpi xmlns:a14="http://schemas.microsoft.com/office/drawing/2010/main" val="0"/>
              </a:ext>
            </a:extLst>
          </a:blip>
          <a:srcRect l="16358" t="5346" r="20453"/>
          <a:stretch/>
        </p:blipFill>
        <p:spPr bwMode="auto">
          <a:xfrm rot="5400000">
            <a:off x="6855394" y="4234658"/>
            <a:ext cx="2633582" cy="155980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998150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p:txBody>
          <a:bodyPr>
            <a:normAutofit/>
          </a:bodyPr>
          <a:lstStyle/>
          <a:p>
            <a:r>
              <a:rPr lang="ru-RU" sz="2000" b="1" dirty="0" smtClean="0">
                <a:solidFill>
                  <a:srgbClr val="C00000"/>
                </a:solidFill>
                <a:latin typeface="Times New Roman" panose="02020603050405020304" pitchFamily="18" charset="0"/>
                <a:cs typeface="Times New Roman" panose="02020603050405020304" pitchFamily="18" charset="0"/>
              </a:rPr>
              <a:t>Узоры Северной Двины. Пермогорская роспись.</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Городецкая роспись.</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Хохломская роспись.</a:t>
            </a:r>
            <a:endParaRPr lang="ru-RU" sz="2000" b="1"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descr="C:\Users\Орхидея\Desktop\Новая папка СЕГОДНЯ\20231024_193451.jpg"/>
          <p:cNvPicPr/>
          <p:nvPr/>
        </p:nvPicPr>
        <p:blipFill rotWithShape="1">
          <a:blip r:embed="rId3" cstate="print">
            <a:extLst>
              <a:ext uri="{28A0092B-C50C-407E-A947-70E740481C1C}">
                <a14:useLocalDpi xmlns:a14="http://schemas.microsoft.com/office/drawing/2010/main" val="0"/>
              </a:ext>
            </a:extLst>
          </a:blip>
          <a:srcRect l="21010" t="356" r="36802" b="-356"/>
          <a:stretch/>
        </p:blipFill>
        <p:spPr bwMode="auto">
          <a:xfrm rot="5400000">
            <a:off x="1499234" y="3429317"/>
            <a:ext cx="2505075" cy="2672080"/>
          </a:xfrm>
          <a:prstGeom prst="rect">
            <a:avLst/>
          </a:prstGeom>
          <a:noFill/>
          <a:ln>
            <a:noFill/>
          </a:ln>
          <a:extLst>
            <a:ext uri="{53640926-AAD7-44D8-BBD7-CCE9431645EC}">
              <a14:shadowObscured xmlns:a14="http://schemas.microsoft.com/office/drawing/2010/main"/>
            </a:ext>
          </a:extLst>
        </p:spPr>
      </p:pic>
      <p:pic>
        <p:nvPicPr>
          <p:cNvPr id="6" name="Рисунок 5" descr="C:\Users\Орхидея\Desktop\Новая папка СЕГОДНЯ\20231024_200207.jpg"/>
          <p:cNvPicPr/>
          <p:nvPr/>
        </p:nvPicPr>
        <p:blipFill rotWithShape="1">
          <a:blip r:embed="rId4" cstate="print">
            <a:extLst>
              <a:ext uri="{28A0092B-C50C-407E-A947-70E740481C1C}">
                <a14:useLocalDpi xmlns:a14="http://schemas.microsoft.com/office/drawing/2010/main" val="0"/>
              </a:ext>
            </a:extLst>
          </a:blip>
          <a:srcRect l="28707" r="29426"/>
          <a:stretch/>
        </p:blipFill>
        <p:spPr bwMode="auto">
          <a:xfrm>
            <a:off x="4852987" y="2092642"/>
            <a:ext cx="2486025" cy="2672715"/>
          </a:xfrm>
          <a:prstGeom prst="rect">
            <a:avLst/>
          </a:prstGeom>
          <a:noFill/>
          <a:ln>
            <a:noFill/>
          </a:ln>
          <a:extLst>
            <a:ext uri="{53640926-AAD7-44D8-BBD7-CCE9431645EC}">
              <a14:shadowObscured xmlns:a14="http://schemas.microsoft.com/office/drawing/2010/main"/>
            </a:ext>
          </a:extLst>
        </p:spPr>
      </p:pic>
      <p:pic>
        <p:nvPicPr>
          <p:cNvPr id="7" name="Рисунок 6" descr="C:\Users\Орхидея\Desktop\Новая папка СЕГОДНЯ\20231024_200221.jpg"/>
          <p:cNvPicPr/>
          <p:nvPr/>
        </p:nvPicPr>
        <p:blipFill rotWithShape="1">
          <a:blip r:embed="rId5" cstate="print">
            <a:extLst>
              <a:ext uri="{28A0092B-C50C-407E-A947-70E740481C1C}">
                <a14:useLocalDpi xmlns:a14="http://schemas.microsoft.com/office/drawing/2010/main" val="0"/>
              </a:ext>
            </a:extLst>
          </a:blip>
          <a:srcRect l="26387" t="1222" r="32377" b="11237"/>
          <a:stretch/>
        </p:blipFill>
        <p:spPr bwMode="auto">
          <a:xfrm>
            <a:off x="8128000" y="3104909"/>
            <a:ext cx="2664178" cy="2551941"/>
          </a:xfrm>
          <a:prstGeom prst="rect">
            <a:avLst/>
          </a:prstGeom>
          <a:noFill/>
          <a:ln>
            <a:noFill/>
          </a:ln>
          <a:extLst>
            <a:ext uri="{53640926-AAD7-44D8-BBD7-CCE9431645EC}">
              <a14:shadowObscured xmlns:a14="http://schemas.microsoft.com/office/drawing/2010/main"/>
            </a:ext>
          </a:extLst>
        </p:spPr>
      </p:pic>
      <p:pic>
        <p:nvPicPr>
          <p:cNvPr id="3" name="Рисунок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71911" y="5125237"/>
            <a:ext cx="1671990" cy="1253992"/>
          </a:xfrm>
          <a:prstGeom prst="rect">
            <a:avLst/>
          </a:prstGeom>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82501" y="1189431"/>
            <a:ext cx="1155175" cy="1732763"/>
          </a:xfrm>
          <a:prstGeom prst="rect">
            <a:avLst/>
          </a:prstGeom>
        </p:spPr>
      </p:pic>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6978" y="1788916"/>
            <a:ext cx="1309510" cy="1315993"/>
          </a:xfrm>
          <a:prstGeom prst="rect">
            <a:avLst/>
          </a:prstGeom>
        </p:spPr>
      </p:pic>
    </p:spTree>
    <p:extLst>
      <p:ext uri="{BB962C8B-B14F-4D97-AF65-F5344CB8AC3E}">
        <p14:creationId xmlns:p14="http://schemas.microsoft.com/office/powerpoint/2010/main" val="2278007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p:txBody>
          <a:bodyPr>
            <a:normAutofit/>
          </a:bodyPr>
          <a:lstStyle/>
          <a:p>
            <a:r>
              <a:rPr lang="ru-RU" sz="4000" b="1" dirty="0" smtClean="0">
                <a:solidFill>
                  <a:srgbClr val="C00000"/>
                </a:solidFill>
                <a:latin typeface="Times New Roman" panose="02020603050405020304" pitchFamily="18" charset="0"/>
                <a:cs typeface="Times New Roman" panose="02020603050405020304" pitchFamily="18" charset="0"/>
              </a:rPr>
              <a:t>Городецкие Узоры.</a:t>
            </a:r>
            <a:endParaRPr lang="ru-RU" sz="4000" b="1" dirty="0">
              <a:solidFill>
                <a:srgbClr val="C00000"/>
              </a:solidFill>
              <a:latin typeface="Times New Roman" panose="02020603050405020304" pitchFamily="18" charset="0"/>
              <a:cs typeface="Times New Roman" panose="02020603050405020304" pitchFamily="18" charset="0"/>
            </a:endParaRPr>
          </a:p>
        </p:txBody>
      </p:sp>
      <p:pic>
        <p:nvPicPr>
          <p:cNvPr id="6" name="Рисунок 5" descr="C:\Users\Орхидея\Desktop\Новая папка СЕГОДНЯ\20231024_194040.jpg"/>
          <p:cNvPicPr/>
          <p:nvPr/>
        </p:nvPicPr>
        <p:blipFill rotWithShape="1">
          <a:blip r:embed="rId3" cstate="print">
            <a:extLst>
              <a:ext uri="{28A0092B-C50C-407E-A947-70E740481C1C}">
                <a14:useLocalDpi xmlns:a14="http://schemas.microsoft.com/office/drawing/2010/main" val="0"/>
              </a:ext>
            </a:extLst>
          </a:blip>
          <a:srcRect l="17000" r="38095"/>
          <a:stretch/>
        </p:blipFill>
        <p:spPr bwMode="auto">
          <a:xfrm rot="5400000">
            <a:off x="4762817" y="2172935"/>
            <a:ext cx="2666365" cy="2672715"/>
          </a:xfrm>
          <a:prstGeom prst="rect">
            <a:avLst/>
          </a:prstGeom>
          <a:noFill/>
          <a:ln>
            <a:noFill/>
          </a:ln>
          <a:extLst>
            <a:ext uri="{53640926-AAD7-44D8-BBD7-CCE9431645EC}">
              <a14:shadowObscured xmlns:a14="http://schemas.microsoft.com/office/drawing/2010/main"/>
            </a:ext>
          </a:extLst>
        </p:spPr>
      </p:pic>
      <p:pic>
        <p:nvPicPr>
          <p:cNvPr id="7" name="Рисунок 6" descr="C:\Users\Орхидея\Desktop\Новая папка СЕГОДНЯ\20231024_194113.jpg"/>
          <p:cNvPicPr/>
          <p:nvPr/>
        </p:nvPicPr>
        <p:blipFill rotWithShape="1">
          <a:blip r:embed="rId4" cstate="print">
            <a:extLst>
              <a:ext uri="{28A0092B-C50C-407E-A947-70E740481C1C}">
                <a14:useLocalDpi xmlns:a14="http://schemas.microsoft.com/office/drawing/2010/main" val="0"/>
              </a:ext>
            </a:extLst>
          </a:blip>
          <a:srcRect l="26622" t="6416" r="36171" b="7334"/>
          <a:stretch/>
        </p:blipFill>
        <p:spPr bwMode="auto">
          <a:xfrm rot="5781345">
            <a:off x="7815413" y="3473095"/>
            <a:ext cx="2209165" cy="2305050"/>
          </a:xfrm>
          <a:prstGeom prst="rect">
            <a:avLst/>
          </a:prstGeom>
          <a:noFill/>
          <a:ln>
            <a:noFill/>
          </a:ln>
          <a:extLst>
            <a:ext uri="{53640926-AAD7-44D8-BBD7-CCE9431645EC}">
              <a14:shadowObscured xmlns:a14="http://schemas.microsoft.com/office/drawing/2010/main"/>
            </a:ext>
          </a:extLst>
        </p:spPr>
      </p:pic>
      <p:pic>
        <p:nvPicPr>
          <p:cNvPr id="8" name="Рисунок 7" descr="C:\Users\Орхидея\Desktop\Новая папка СЕГОДНЯ\20231024_194126.jpg"/>
          <p:cNvPicPr/>
          <p:nvPr/>
        </p:nvPicPr>
        <p:blipFill rotWithShape="1">
          <a:blip r:embed="rId5" cstate="print">
            <a:extLst>
              <a:ext uri="{28A0092B-C50C-407E-A947-70E740481C1C}">
                <a14:useLocalDpi xmlns:a14="http://schemas.microsoft.com/office/drawing/2010/main" val="0"/>
              </a:ext>
            </a:extLst>
          </a:blip>
          <a:srcRect l="26024" t="8198" r="41519" b="9472"/>
          <a:stretch/>
        </p:blipFill>
        <p:spPr bwMode="auto">
          <a:xfrm rot="3987467">
            <a:off x="2266597" y="3525484"/>
            <a:ext cx="1924050" cy="2200275"/>
          </a:xfrm>
          <a:prstGeom prst="rect">
            <a:avLst/>
          </a:prstGeom>
          <a:noFill/>
          <a:ln>
            <a:noFill/>
          </a:ln>
          <a:extLst>
            <a:ext uri="{53640926-AAD7-44D8-BBD7-CCE9431645EC}">
              <a14:shadowObscured xmlns:a14="http://schemas.microsoft.com/office/drawing/2010/main"/>
            </a:ext>
          </a:extLst>
        </p:spPr>
      </p:pic>
      <p:pic>
        <p:nvPicPr>
          <p:cNvPr id="3" name="Рисунок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85784" y="1027906"/>
            <a:ext cx="2585416" cy="1939062"/>
          </a:xfrm>
          <a:prstGeom prst="rect">
            <a:avLst/>
          </a:prstGeom>
        </p:spPr>
      </p:pic>
      <p:pic>
        <p:nvPicPr>
          <p:cNvPr id="9" name="Рисунок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01422" y="1368534"/>
            <a:ext cx="1408810" cy="1981885"/>
          </a:xfrm>
          <a:prstGeom prst="rect">
            <a:avLst/>
          </a:prstGeom>
        </p:spPr>
      </p:pic>
    </p:spTree>
    <p:extLst>
      <p:ext uri="{BB962C8B-B14F-4D97-AF65-F5344CB8AC3E}">
        <p14:creationId xmlns:p14="http://schemas.microsoft.com/office/powerpoint/2010/main" val="40106142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p:txBody>
          <a:bodyPr>
            <a:normAutofit/>
          </a:bodyPr>
          <a:lstStyle/>
          <a:p>
            <a:r>
              <a:rPr lang="ru-RU" sz="4000" b="1" dirty="0" smtClean="0">
                <a:solidFill>
                  <a:srgbClr val="C00000"/>
                </a:solidFill>
                <a:latin typeface="Times New Roman" panose="02020603050405020304" pitchFamily="18" charset="0"/>
                <a:cs typeface="Times New Roman" panose="02020603050405020304" pitchFamily="18" charset="0"/>
              </a:rPr>
              <a:t>Традиционные русские народные  орнаменты, узоры.</a:t>
            </a:r>
            <a:endParaRPr lang="ru-RU" sz="4000" b="1"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descr="C:\Users\Орхидея\Desktop\Новая папка СЕГОДНЯ\20231024_195626.jpg"/>
          <p:cNvPicPr/>
          <p:nvPr/>
        </p:nvPicPr>
        <p:blipFill rotWithShape="1">
          <a:blip r:embed="rId3" cstate="print">
            <a:extLst>
              <a:ext uri="{28A0092B-C50C-407E-A947-70E740481C1C}">
                <a14:useLocalDpi xmlns:a14="http://schemas.microsoft.com/office/drawing/2010/main" val="0"/>
              </a:ext>
            </a:extLst>
          </a:blip>
          <a:srcRect l="27103" r="25906"/>
          <a:stretch/>
        </p:blipFill>
        <p:spPr bwMode="auto">
          <a:xfrm rot="5400000">
            <a:off x="936690" y="2018049"/>
            <a:ext cx="2329568" cy="2183023"/>
          </a:xfrm>
          <a:prstGeom prst="rect">
            <a:avLst/>
          </a:prstGeom>
          <a:noFill/>
          <a:ln>
            <a:noFill/>
          </a:ln>
          <a:extLst>
            <a:ext uri="{53640926-AAD7-44D8-BBD7-CCE9431645EC}">
              <a14:shadowObscured xmlns:a14="http://schemas.microsoft.com/office/drawing/2010/main"/>
            </a:ext>
          </a:extLst>
        </p:spPr>
      </p:pic>
      <p:pic>
        <p:nvPicPr>
          <p:cNvPr id="6" name="Рисунок 5" descr="C:\Users\Орхидея\Desktop\Новая папка СЕГОДНЯ\20231024_195129(0).jpg"/>
          <p:cNvPicPr/>
          <p:nvPr/>
        </p:nvPicPr>
        <p:blipFill rotWithShape="1">
          <a:blip r:embed="rId4" cstate="print">
            <a:extLst>
              <a:ext uri="{28A0092B-C50C-407E-A947-70E740481C1C}">
                <a14:useLocalDpi xmlns:a14="http://schemas.microsoft.com/office/drawing/2010/main" val="0"/>
              </a:ext>
            </a:extLst>
          </a:blip>
          <a:srcRect l="13941" r="34598"/>
          <a:stretch/>
        </p:blipFill>
        <p:spPr bwMode="auto">
          <a:xfrm rot="5400000">
            <a:off x="6098377" y="2058966"/>
            <a:ext cx="2479850" cy="2137347"/>
          </a:xfrm>
          <a:prstGeom prst="rect">
            <a:avLst/>
          </a:prstGeom>
          <a:noFill/>
          <a:ln>
            <a:noFill/>
          </a:ln>
          <a:extLst>
            <a:ext uri="{53640926-AAD7-44D8-BBD7-CCE9431645EC}">
              <a14:shadowObscured xmlns:a14="http://schemas.microsoft.com/office/drawing/2010/main"/>
            </a:ext>
          </a:extLst>
        </p:spPr>
      </p:pic>
      <p:pic>
        <p:nvPicPr>
          <p:cNvPr id="7" name="Рисунок 6" descr="C:\Users\Орхидея\Desktop\Новая папка СЕГОДНЯ\20231024_195813.jpg"/>
          <p:cNvPicPr/>
          <p:nvPr/>
        </p:nvPicPr>
        <p:blipFill rotWithShape="1">
          <a:blip r:embed="rId5" cstate="print">
            <a:extLst>
              <a:ext uri="{28A0092B-C50C-407E-A947-70E740481C1C}">
                <a14:useLocalDpi xmlns:a14="http://schemas.microsoft.com/office/drawing/2010/main" val="0"/>
              </a:ext>
            </a:extLst>
          </a:blip>
          <a:srcRect l="16037" t="356" r="21095" b="-356"/>
          <a:stretch/>
        </p:blipFill>
        <p:spPr bwMode="auto">
          <a:xfrm rot="5400000">
            <a:off x="8150542" y="2311013"/>
            <a:ext cx="3733800" cy="2672715"/>
          </a:xfrm>
          <a:prstGeom prst="rect">
            <a:avLst/>
          </a:prstGeom>
          <a:noFill/>
          <a:ln>
            <a:noFill/>
          </a:ln>
          <a:extLst>
            <a:ext uri="{53640926-AAD7-44D8-BBD7-CCE9431645EC}">
              <a14:shadowObscured xmlns:a14="http://schemas.microsoft.com/office/drawing/2010/main"/>
            </a:ext>
          </a:extLst>
        </p:spPr>
      </p:pic>
      <p:pic>
        <p:nvPicPr>
          <p:cNvPr id="8" name="Рисунок 7" descr="C:\Users\Орхидея\Desktop\Новая папка СЕГОДНЯ\20231024_200046.jpg"/>
          <p:cNvPicPr/>
          <p:nvPr/>
        </p:nvPicPr>
        <p:blipFill rotWithShape="1">
          <a:blip r:embed="rId6" cstate="print">
            <a:extLst>
              <a:ext uri="{28A0092B-C50C-407E-A947-70E740481C1C}">
                <a14:useLocalDpi xmlns:a14="http://schemas.microsoft.com/office/drawing/2010/main" val="0"/>
              </a:ext>
            </a:extLst>
          </a:blip>
          <a:srcRect l="35281" r="16925"/>
          <a:stretch/>
        </p:blipFill>
        <p:spPr bwMode="auto">
          <a:xfrm rot="5400000">
            <a:off x="3741505" y="2165322"/>
            <a:ext cx="2138889" cy="2079157"/>
          </a:xfrm>
          <a:prstGeom prst="rect">
            <a:avLst/>
          </a:prstGeom>
          <a:noFill/>
          <a:ln>
            <a:noFill/>
          </a:ln>
          <a:extLst>
            <a:ext uri="{53640926-AAD7-44D8-BBD7-CCE9431645EC}">
              <a14:shadowObscured xmlns:a14="http://schemas.microsoft.com/office/drawing/2010/main"/>
            </a:ext>
          </a:extLst>
        </p:spPr>
      </p:pic>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26133" y="4684889"/>
            <a:ext cx="1111356" cy="1478668"/>
          </a:xfrm>
          <a:prstGeom prst="rect">
            <a:avLst/>
          </a:prstGeom>
        </p:spPr>
      </p:pic>
      <p:pic>
        <p:nvPicPr>
          <p:cNvPr id="9" name="Рисунок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3723" y="4757400"/>
            <a:ext cx="1009161" cy="1513742"/>
          </a:xfrm>
          <a:prstGeom prst="rect">
            <a:avLst/>
          </a:prstGeom>
        </p:spPr>
      </p:pic>
      <p:pic>
        <p:nvPicPr>
          <p:cNvPr id="10" name="Рисунок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86263" y="4808758"/>
            <a:ext cx="2298686" cy="1665111"/>
          </a:xfrm>
          <a:prstGeom prst="rect">
            <a:avLst/>
          </a:prstGeom>
        </p:spPr>
      </p:pic>
    </p:spTree>
    <p:extLst>
      <p:ext uri="{BB962C8B-B14F-4D97-AF65-F5344CB8AC3E}">
        <p14:creationId xmlns:p14="http://schemas.microsoft.com/office/powerpoint/2010/main" val="320493204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елтый и оранжевый">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315</TotalTime>
  <Words>85</Words>
  <Application>Microsoft Office PowerPoint</Application>
  <PresentationFormat>Широкоэкранный</PresentationFormat>
  <Paragraphs>19</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Муниципальное автономное учреждение дополнительного образования «Дворец детского и юношеского творчества «Имени Евгения Александровича Евтушенко» муниципального образования г. Братска </vt:lpstr>
      <vt:lpstr>         В декоративно-прикладном искусстве многих народов нашей страны распространена аппликация для украшения изделий из войлока, кожи, меха, ткани или поверхности бумаги при помощи наклеивания (нашивания) плоских изображений, вырезанных из тех же материалов другого цвета. Так издавна создаются высокохудожественные предметы одежды, обуви, головные уборы, снаряжение коня, верблюда, оленя, вещи домашнего обихода и убранства. Особый покрой, орнаментальное решение согласуется с традиционными особенностями искусства народа и является его достоянием национальной культуры, демонстрируя уровень развития мастерства и эстетического вкуса народных умельцев.    Аппликация является одним из древнейших способов украшения одежды. Народное декоративно-прикладное искусство обладает большими возможностями для вариантной трактовки композиции орнамента, отличающейся симметричностью, уравновешенностью его элементов. Существенным в орнаменте является цвет. Народные мастера хорошо знали о воздействии цвета не только на зрение, но и на психику людей. Они учитывали, что тем или иным цветом в сознании человека нередко ассоциируется определенное явление, конкретные переживания. Народные умельцы в цветовом решении орнамента отдают предпочтение красному цвету. Именно с красным цветом связываются представление о радости, веселье, торжестве и счастье. Он вызывает в нашем сознании ассоциации с солнцем, источником всего живого на земле.</vt:lpstr>
      <vt:lpstr>        Предлагаю вашему вниманию свой опыт работы по обучению детей лоскутному шитью,  он будет интересен педагогам художественно-эстетической направленности в дополнительном образовании, педагогам технологии общеобразовательных школ, воспитателям.  Уникальные возможности каждого ребенка полнее всего проявляются и развиваются в творческой деятельности, и для всех взрослых, родителей и педагогов важно поддерживать его пусть маленький, но ежедневный творческий рост, создавая для этого все необходимые условия.  Я считаю, задача дополнительного образования – выявить и развить творческие способности детей в доступной и интересной детям деятельности. Моя задача заключается в том, чтобы развить интерес детей к декоративно-прикладному творчеству, приобщить их  к  рукоделию, заложить основы нравственных ценностей,  научить ощущать мир своими руками, через красоту художественного изделия.   Основная цель программы – развитие творческих способностей детей, через приобщение к одному из видов декоративно-прикладного искусства – лоскутному шитью.</vt:lpstr>
      <vt:lpstr>Изображение петуха в русском народном творчестве.</vt:lpstr>
      <vt:lpstr>Мотивы народных орнаментов в сувенирах из ткани. </vt:lpstr>
      <vt:lpstr>Русский стиль.</vt:lpstr>
      <vt:lpstr>Узоры Северной Двины. Пермогорская роспись. Городецкая роспись. Хохломская роспись.</vt:lpstr>
      <vt:lpstr>Городецкие Узоры.</vt:lpstr>
      <vt:lpstr>Традиционные русские народные  орнаменты, узоры.</vt:lpstr>
      <vt:lpstr>Аппликация из ткани по мотивам народных орнаментов. Хохломская роспись.                                                       Владимирская гладь   </vt:lpstr>
      <vt:lpstr>Аппликация из ткани и меха.</vt:lpstr>
      <vt:lpstr>        Спасибо за внимание!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Орхидея</dc:creator>
  <cp:lastModifiedBy>Орхидея</cp:lastModifiedBy>
  <cp:revision>30</cp:revision>
  <dcterms:created xsi:type="dcterms:W3CDTF">2023-10-24T14:01:33Z</dcterms:created>
  <dcterms:modified xsi:type="dcterms:W3CDTF">2023-10-25T01:50:26Z</dcterms:modified>
</cp:coreProperties>
</file>