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6" r:id="rId18"/>
    <p:sldId id="277" r:id="rId19"/>
    <p:sldId id="278" r:id="rId20"/>
    <p:sldId id="272" r:id="rId21"/>
    <p:sldId id="280" r:id="rId22"/>
    <p:sldId id="281" r:id="rId23"/>
    <p:sldId id="279" r:id="rId24"/>
    <p:sldId id="273" r:id="rId25"/>
    <p:sldId id="284" r:id="rId26"/>
    <p:sldId id="282" r:id="rId27"/>
    <p:sldId id="283" r:id="rId28"/>
    <p:sldId id="275" r:id="rId29"/>
    <p:sldId id="288" r:id="rId30"/>
    <p:sldId id="290" r:id="rId31"/>
    <p:sldId id="289" r:id="rId32"/>
    <p:sldId id="274" r:id="rId33"/>
    <p:sldId id="286" r:id="rId34"/>
    <p:sldId id="287" r:id="rId35"/>
    <p:sldId id="285" r:id="rId36"/>
    <p:sldId id="292" r:id="rId37"/>
    <p:sldId id="291" r:id="rId3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332912-AD44-4E34-8E34-53E7560F448C}" type="datetimeFigureOut">
              <a:rPr lang="ru-RU" smtClean="0"/>
              <a:t>02.04.2025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E2E199D-5F8A-4DED-9BD0-1671EFC7C051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lck.ru/3Gf6z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5EnFx5psMpHdrs6QA" TargetMode="External"/><Relationship Id="rId2" Type="http://schemas.openxmlformats.org/officeDocument/2006/relationships/hyperlink" Target="https://forms.gle/DcE6HwagLH5EbcQL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clck.ru/3Gf6zt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702641"/>
            <a:ext cx="7772400" cy="3024336"/>
          </a:xfrm>
        </p:spPr>
        <p:txBody>
          <a:bodyPr>
            <a:noAutofit/>
          </a:bodyPr>
          <a:lstStyle/>
          <a:p>
            <a:r>
              <a:rPr lang="ru-RU" sz="3200" dirty="0" smtClean="0"/>
              <a:t>Региональный фестиваль педагогического творчества педагогов дополнительного образования детей «Ангарская волна -2025»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82782" y="4869160"/>
            <a:ext cx="6400800" cy="1008112"/>
          </a:xfrm>
        </p:spPr>
        <p:txBody>
          <a:bodyPr/>
          <a:lstStyle/>
          <a:p>
            <a:r>
              <a:rPr lang="ru-RU" dirty="0" smtClean="0"/>
              <a:t>Фестивальная площадка «</a:t>
            </a:r>
            <a:r>
              <a:rPr lang="ru-RU" dirty="0" err="1" smtClean="0"/>
              <a:t>ТехноФест</a:t>
            </a:r>
            <a:r>
              <a:rPr lang="ru-RU" dirty="0" smtClean="0"/>
              <a:t>»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529016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7123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267744" y="314102"/>
            <a:ext cx="496855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/>
              <a:t>МУНИЦИПАЛЬНОЕ АВТОНОМНОЕ УЧРЕЖДЕНИЕ</a:t>
            </a:r>
          </a:p>
          <a:p>
            <a:pPr algn="ctr"/>
            <a:r>
              <a:rPr lang="ru-RU" sz="1400" dirty="0" smtClean="0"/>
              <a:t>ДОПОЛНИТЕЛЬНОГО ОБРАЗОВАНИЯ </a:t>
            </a:r>
          </a:p>
          <a:p>
            <a:pPr algn="ctr"/>
            <a:r>
              <a:rPr lang="ru-RU" sz="1400" dirty="0" smtClean="0"/>
              <a:t>«Дворец Детского и Юношеского Творчества имени Е.А. Евтушенко»</a:t>
            </a:r>
          </a:p>
          <a:p>
            <a:pPr algn="ctr"/>
            <a:r>
              <a:rPr lang="ru-RU" sz="1400" dirty="0" smtClean="0"/>
              <a:t>МУНИЦИПАЛЬНОГО ОБРАЗОВАНИЯ г. БРАТСКА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3123432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Третий  </a:t>
            </a:r>
            <a:r>
              <a:rPr lang="ru-RU" sz="3200" dirty="0"/>
              <a:t>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 fontScale="25000" lnSpcReduction="20000"/>
          </a:bodyPr>
          <a:lstStyle/>
          <a:p>
            <a:pPr marL="137160" indent="0" algn="ctr">
              <a:buNone/>
            </a:pPr>
            <a:r>
              <a:rPr lang="ru-RU" sz="14400" dirty="0">
                <a:solidFill>
                  <a:srgbClr val="FFC000"/>
                </a:solidFill>
              </a:rPr>
              <a:t>Фестиваль - соревнования </a:t>
            </a:r>
            <a:endParaRPr lang="ru-RU" sz="14400" dirty="0" smtClean="0">
              <a:solidFill>
                <a:srgbClr val="FFC000"/>
              </a:solidFill>
            </a:endParaRPr>
          </a:p>
          <a:p>
            <a:pPr marL="137160" indent="0" algn="ctr">
              <a:buNone/>
            </a:pPr>
            <a:r>
              <a:rPr lang="ru-RU" sz="14400" dirty="0" smtClean="0">
                <a:solidFill>
                  <a:srgbClr val="FFC000"/>
                </a:solidFill>
              </a:rPr>
              <a:t>по </a:t>
            </a:r>
            <a:r>
              <a:rPr lang="ru-RU" sz="14400" dirty="0">
                <a:solidFill>
                  <a:srgbClr val="FFC000"/>
                </a:solidFill>
              </a:rPr>
              <a:t>авиамодельному и </a:t>
            </a:r>
            <a:r>
              <a:rPr lang="ru-RU" sz="14400" dirty="0" err="1">
                <a:solidFill>
                  <a:srgbClr val="FFC000"/>
                </a:solidFill>
              </a:rPr>
              <a:t>ракетомодельному</a:t>
            </a:r>
            <a:r>
              <a:rPr lang="ru-RU" sz="14400" dirty="0">
                <a:solidFill>
                  <a:srgbClr val="FFC000"/>
                </a:solidFill>
              </a:rPr>
              <a:t> </a:t>
            </a:r>
            <a:r>
              <a:rPr lang="ru-RU" sz="14400" dirty="0" smtClean="0">
                <a:solidFill>
                  <a:srgbClr val="FFC000"/>
                </a:solidFill>
              </a:rPr>
              <a:t>спорту</a:t>
            </a:r>
            <a:r>
              <a:rPr lang="ru-RU" sz="8000" dirty="0" smtClean="0">
                <a:solidFill>
                  <a:srgbClr val="FFC000"/>
                </a:solidFill>
              </a:rPr>
              <a:t>.</a:t>
            </a:r>
          </a:p>
          <a:p>
            <a:pPr marL="137160" indent="0">
              <a:buNone/>
            </a:pPr>
            <a:r>
              <a:rPr lang="ru-RU" sz="9600" dirty="0"/>
              <a:t>Участники Фестиваль - соревнований возрастной категории 7-18 лет выступающие с моделями спортивных классов и соответствующим техническим требованиям, относятся к статусу – </a:t>
            </a:r>
            <a:r>
              <a:rPr lang="ru-RU" sz="9600" dirty="0">
                <a:solidFill>
                  <a:srgbClr val="FFC000"/>
                </a:solidFill>
              </a:rPr>
              <a:t>«Спортсмены»</a:t>
            </a:r>
          </a:p>
          <a:p>
            <a:pPr marL="137160" indent="0">
              <a:buNone/>
            </a:pPr>
            <a:r>
              <a:rPr lang="ru-RU" sz="9600" dirty="0"/>
              <a:t>Все участники других возрастных категорий и выступающие с моделями не обязательно с  соблюдением технических требований, предъявляемых к спортивным моделям, относятся к статусу – </a:t>
            </a:r>
            <a:r>
              <a:rPr lang="ru-RU" sz="9600" dirty="0">
                <a:solidFill>
                  <a:srgbClr val="FFC000"/>
                </a:solidFill>
              </a:rPr>
              <a:t>«</a:t>
            </a:r>
            <a:r>
              <a:rPr lang="ru-RU" sz="9600" dirty="0" err="1">
                <a:solidFill>
                  <a:srgbClr val="FFC000"/>
                </a:solidFill>
              </a:rPr>
              <a:t>Хоббисты</a:t>
            </a:r>
            <a:r>
              <a:rPr lang="ru-RU" sz="9600" dirty="0">
                <a:solidFill>
                  <a:srgbClr val="FFC000"/>
                </a:solidFill>
              </a:rPr>
              <a:t>»</a:t>
            </a:r>
            <a:r>
              <a:rPr lang="ru-RU" sz="9600" dirty="0"/>
              <a:t>.</a:t>
            </a:r>
          </a:p>
          <a:p>
            <a:pPr marL="137160" indent="0">
              <a:buNone/>
            </a:pPr>
            <a:endParaRPr lang="ru-RU" sz="11200" dirty="0" smtClean="0"/>
          </a:p>
          <a:p>
            <a:pPr marL="137160" indent="0" algn="ctr"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654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Третий  </a:t>
            </a:r>
            <a:r>
              <a:rPr lang="ru-RU" sz="3200" dirty="0"/>
              <a:t>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 fontScale="25000" lnSpcReduction="20000"/>
          </a:bodyPr>
          <a:lstStyle/>
          <a:p>
            <a:pPr marL="137160" indent="0" algn="ctr">
              <a:buNone/>
            </a:pPr>
            <a:r>
              <a:rPr lang="ru-RU" sz="14400" dirty="0">
                <a:solidFill>
                  <a:srgbClr val="FFC000"/>
                </a:solidFill>
              </a:rPr>
              <a:t>Фестиваль - соревнования </a:t>
            </a:r>
            <a:endParaRPr lang="ru-RU" sz="14400" dirty="0" smtClean="0">
              <a:solidFill>
                <a:srgbClr val="FFC000"/>
              </a:solidFill>
            </a:endParaRPr>
          </a:p>
          <a:p>
            <a:pPr marL="137160" indent="0" algn="ctr">
              <a:buNone/>
            </a:pPr>
            <a:r>
              <a:rPr lang="ru-RU" sz="14400" dirty="0" smtClean="0">
                <a:solidFill>
                  <a:srgbClr val="FFC000"/>
                </a:solidFill>
              </a:rPr>
              <a:t>по </a:t>
            </a:r>
            <a:r>
              <a:rPr lang="ru-RU" sz="14400" dirty="0">
                <a:solidFill>
                  <a:srgbClr val="FFC000"/>
                </a:solidFill>
              </a:rPr>
              <a:t>авиамодельному и </a:t>
            </a:r>
            <a:r>
              <a:rPr lang="ru-RU" sz="14400" dirty="0" err="1">
                <a:solidFill>
                  <a:srgbClr val="FFC000"/>
                </a:solidFill>
              </a:rPr>
              <a:t>ракетомодельному</a:t>
            </a:r>
            <a:r>
              <a:rPr lang="ru-RU" sz="14400" dirty="0">
                <a:solidFill>
                  <a:srgbClr val="FFC000"/>
                </a:solidFill>
              </a:rPr>
              <a:t> </a:t>
            </a:r>
            <a:r>
              <a:rPr lang="ru-RU" sz="14400" dirty="0" smtClean="0">
                <a:solidFill>
                  <a:srgbClr val="FFC000"/>
                </a:solidFill>
              </a:rPr>
              <a:t>спорту</a:t>
            </a:r>
            <a:r>
              <a:rPr lang="ru-RU" sz="8000" dirty="0" smtClean="0">
                <a:solidFill>
                  <a:srgbClr val="FFC000"/>
                </a:solidFill>
              </a:rPr>
              <a:t>.</a:t>
            </a:r>
          </a:p>
          <a:p>
            <a:pPr marL="137160" indent="0">
              <a:buNone/>
            </a:pPr>
            <a:r>
              <a:rPr lang="ru-RU" sz="9600" dirty="0"/>
              <a:t>Заявка на участие составляется в день регистрации не позднее, чем за один час до начала первого официального старта.  </a:t>
            </a:r>
            <a:endParaRPr lang="ru-RU" sz="9600" dirty="0" smtClean="0"/>
          </a:p>
          <a:p>
            <a:pPr marL="137160" indent="0">
              <a:buNone/>
            </a:pPr>
            <a:endParaRPr lang="ru-RU" sz="9600" dirty="0" smtClean="0"/>
          </a:p>
          <a:p>
            <a:pPr marL="137160" indent="0">
              <a:buNone/>
            </a:pPr>
            <a:r>
              <a:rPr lang="ru-RU" sz="9600" dirty="0" smtClean="0">
                <a:solidFill>
                  <a:srgbClr val="FFC000"/>
                </a:solidFill>
              </a:rPr>
              <a:t>Предварительная  </a:t>
            </a:r>
            <a:r>
              <a:rPr lang="ru-RU" sz="9600" dirty="0">
                <a:solidFill>
                  <a:srgbClr val="FFC000"/>
                </a:solidFill>
              </a:rPr>
              <a:t>заявка </a:t>
            </a:r>
            <a:r>
              <a:rPr lang="ru-RU" sz="9600" dirty="0"/>
              <a:t>для иногородних осуществляется с указанием количества участников и подается </a:t>
            </a:r>
            <a:endParaRPr lang="ru-RU" sz="9600" dirty="0" smtClean="0"/>
          </a:p>
          <a:p>
            <a:pPr marL="137160" indent="0">
              <a:buNone/>
            </a:pPr>
            <a:r>
              <a:rPr lang="ru-RU" sz="9600" dirty="0" smtClean="0">
                <a:solidFill>
                  <a:srgbClr val="FFC000"/>
                </a:solidFill>
              </a:rPr>
              <a:t>не </a:t>
            </a:r>
            <a:r>
              <a:rPr lang="ru-RU" sz="9600" dirty="0">
                <a:solidFill>
                  <a:srgbClr val="FFC000"/>
                </a:solidFill>
              </a:rPr>
              <a:t>позднее 15.04.2025г</a:t>
            </a:r>
            <a:r>
              <a:rPr lang="ru-RU" sz="9600" dirty="0"/>
              <a:t>. </a:t>
            </a:r>
            <a:endParaRPr lang="ru-RU" sz="9600" dirty="0" smtClean="0"/>
          </a:p>
          <a:p>
            <a:pPr marL="137160" indent="0">
              <a:buNone/>
            </a:pPr>
            <a:r>
              <a:rPr lang="ru-RU" sz="9600" dirty="0" smtClean="0"/>
              <a:t>на </a:t>
            </a:r>
            <a:r>
              <a:rPr lang="ru-RU" sz="9600" dirty="0"/>
              <a:t>электронную почту </a:t>
            </a:r>
            <a:r>
              <a:rPr lang="ru-RU" sz="9600" dirty="0">
                <a:solidFill>
                  <a:srgbClr val="FFC000"/>
                </a:solidFill>
              </a:rPr>
              <a:t>K.julia-1980@mail.ru</a:t>
            </a:r>
            <a:endParaRPr lang="ru-RU" sz="11200" dirty="0" smtClean="0">
              <a:solidFill>
                <a:srgbClr val="FFC000"/>
              </a:solidFill>
            </a:endParaRPr>
          </a:p>
          <a:p>
            <a:pPr marL="137160" indent="0" algn="ctr"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06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Четвертый этап</a:t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 lnSpcReduction="10000"/>
          </a:bodyPr>
          <a:lstStyle/>
          <a:p>
            <a:pPr marL="137160" indent="0" algn="ctr">
              <a:buNone/>
            </a:pPr>
            <a:r>
              <a:rPr lang="ru-RU" dirty="0">
                <a:solidFill>
                  <a:srgbClr val="FFC000"/>
                </a:solidFill>
              </a:rPr>
              <a:t>«Педагогическая экскурсия» </a:t>
            </a:r>
            <a:endParaRPr lang="ru-RU" dirty="0" smtClean="0">
              <a:solidFill>
                <a:srgbClr val="FFC000"/>
              </a:solidFill>
            </a:endParaRPr>
          </a:p>
          <a:p>
            <a:pPr marL="137160" indent="0">
              <a:buNone/>
            </a:pPr>
            <a:r>
              <a:rPr lang="ru-RU" dirty="0" smtClean="0"/>
              <a:t>по </a:t>
            </a:r>
            <a:r>
              <a:rPr lang="ru-RU" dirty="0"/>
              <a:t>обобщение педагогического опыта для педагогов дополнительного образования, учителей технологии, учителей инженерных классов и учителей информатики</a:t>
            </a:r>
          </a:p>
          <a:p>
            <a:pPr marL="137160" indent="0" algn="ctr">
              <a:buNone/>
            </a:pPr>
            <a:r>
              <a:rPr lang="ru-RU" dirty="0" smtClean="0">
                <a:solidFill>
                  <a:srgbClr val="FFC000"/>
                </a:solidFill>
              </a:rPr>
              <a:t>Дата </a:t>
            </a:r>
            <a:r>
              <a:rPr lang="ru-RU" dirty="0">
                <a:solidFill>
                  <a:srgbClr val="FFC000"/>
                </a:solidFill>
              </a:rPr>
              <a:t>30 мая 2025 г в 14.00 ч </a:t>
            </a:r>
          </a:p>
          <a:p>
            <a:pPr marL="137160" indent="0" algn="ctr">
              <a:buNone/>
            </a:pPr>
            <a:r>
              <a:rPr lang="ru-RU" dirty="0" smtClean="0">
                <a:solidFill>
                  <a:srgbClr val="FFC000"/>
                </a:solidFill>
              </a:rPr>
              <a:t> </a:t>
            </a:r>
          </a:p>
          <a:p>
            <a:pPr marL="137160" indent="0">
              <a:buNone/>
            </a:pPr>
            <a:r>
              <a:rPr lang="ru-RU" dirty="0" smtClean="0"/>
              <a:t>Формат </a:t>
            </a:r>
            <a:r>
              <a:rPr lang="ru-RU" dirty="0"/>
              <a:t>онлайн с применением дистанционных технологий</a:t>
            </a:r>
            <a:r>
              <a:rPr lang="ru-RU" dirty="0" smtClean="0"/>
              <a:t>.</a:t>
            </a:r>
          </a:p>
          <a:p>
            <a:pPr marL="137160" indent="0">
              <a:buNone/>
            </a:pPr>
            <a:r>
              <a:rPr lang="ru-RU" dirty="0" smtClean="0">
                <a:solidFill>
                  <a:srgbClr val="FFC000"/>
                </a:solidFill>
              </a:rPr>
              <a:t>Закрытие </a:t>
            </a:r>
            <a:r>
              <a:rPr lang="ru-RU" dirty="0">
                <a:solidFill>
                  <a:srgbClr val="FFC000"/>
                </a:solidFill>
              </a:rPr>
              <a:t>Фестивальной площадки </a:t>
            </a:r>
            <a:r>
              <a:rPr lang="ru-RU" dirty="0" err="1">
                <a:solidFill>
                  <a:srgbClr val="FFC000"/>
                </a:solidFill>
              </a:rPr>
              <a:t>ТехноФест</a:t>
            </a:r>
            <a:r>
              <a:rPr lang="ru-RU" dirty="0">
                <a:solidFill>
                  <a:srgbClr val="FFC000"/>
                </a:solidFill>
              </a:rPr>
              <a:t> </a:t>
            </a:r>
          </a:p>
          <a:p>
            <a:pPr marL="137160" indent="0">
              <a:buNone/>
            </a:pPr>
            <a:endParaRPr lang="ru-RU" dirty="0"/>
          </a:p>
          <a:p>
            <a:pPr marL="137160" indent="0" algn="ctr">
              <a:buNone/>
            </a:pPr>
            <a:endParaRPr lang="ru-RU" dirty="0" smtClean="0">
              <a:solidFill>
                <a:srgbClr val="FFC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4846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Первый этап 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endParaRPr lang="ru-RU" dirty="0"/>
          </a:p>
          <a:p>
            <a:pPr marL="137160" indent="0" algn="ctr">
              <a:buNone/>
            </a:pPr>
            <a:r>
              <a:rPr lang="ru-RU" dirty="0" smtClean="0"/>
              <a:t>Теоритическая часть.</a:t>
            </a:r>
          </a:p>
          <a:p>
            <a:pPr marL="137160" indent="0" algn="ctr">
              <a:buNone/>
            </a:pPr>
            <a:r>
              <a:rPr lang="ru-RU" dirty="0" smtClean="0">
                <a:solidFill>
                  <a:srgbClr val="FFC000"/>
                </a:solidFill>
              </a:rPr>
              <a:t>Разработка индивидуального образовательного маршрута.</a:t>
            </a:r>
          </a:p>
          <a:p>
            <a:pPr marL="137160" indent="0">
              <a:buNone/>
            </a:pPr>
            <a:r>
              <a:rPr lang="ru-RU" dirty="0"/>
              <a:t>Индивидуальный образовательный маршрут (ИОМ) — это программа образовательной деятельности обучающегося, разработанная исходя из его интересов, способностей и возможностей.</a:t>
            </a: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216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Основные </a:t>
            </a:r>
            <a:r>
              <a:rPr lang="ru-RU" sz="3200" dirty="0" smtClean="0"/>
              <a:t>этапы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составления ИОМ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r>
              <a:rPr lang="ru-RU" dirty="0"/>
              <a:t>Этап 1. Диагностика </a:t>
            </a:r>
            <a:r>
              <a:rPr lang="ru-RU" dirty="0" smtClean="0"/>
              <a:t>способностей</a:t>
            </a:r>
          </a:p>
          <a:p>
            <a:pPr marL="137160" indent="0">
              <a:buNone/>
            </a:pPr>
            <a:r>
              <a:rPr lang="ru-RU" dirty="0" smtClean="0"/>
              <a:t>Этап </a:t>
            </a:r>
            <a:r>
              <a:rPr lang="ru-RU" dirty="0"/>
              <a:t>2: Определение целей и задач </a:t>
            </a:r>
            <a:r>
              <a:rPr lang="ru-RU" dirty="0" smtClean="0"/>
              <a:t>ИОМ</a:t>
            </a:r>
          </a:p>
          <a:p>
            <a:pPr marL="137160" indent="0">
              <a:buNone/>
            </a:pPr>
            <a:r>
              <a:rPr lang="ru-RU" dirty="0"/>
              <a:t>Этап 3: Выбор содержания образовательной </a:t>
            </a:r>
            <a:r>
              <a:rPr lang="ru-RU" dirty="0" smtClean="0"/>
              <a:t>программы</a:t>
            </a:r>
          </a:p>
          <a:p>
            <a:pPr marL="137160" indent="0">
              <a:buNone/>
            </a:pPr>
            <a:r>
              <a:rPr lang="ru-RU" dirty="0"/>
              <a:t>Этап 4: Планирование учебной </a:t>
            </a:r>
            <a:r>
              <a:rPr lang="ru-RU" dirty="0" smtClean="0"/>
              <a:t>деятельности</a:t>
            </a:r>
          </a:p>
          <a:p>
            <a:pPr marL="137160" indent="0">
              <a:buNone/>
            </a:pPr>
            <a:r>
              <a:rPr lang="ru-RU" dirty="0"/>
              <a:t>Этап 5: Реализация </a:t>
            </a:r>
            <a:r>
              <a:rPr lang="ru-RU" dirty="0" smtClean="0"/>
              <a:t>ИОМ</a:t>
            </a:r>
          </a:p>
          <a:p>
            <a:pPr marL="137160" indent="0">
              <a:buNone/>
            </a:pPr>
            <a:r>
              <a:rPr lang="ru-RU" dirty="0"/>
              <a:t>Этап 6: Оценка эффективности ИОМ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0680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Этап </a:t>
            </a:r>
            <a:r>
              <a:rPr lang="ru-RU" sz="3200" dirty="0"/>
              <a:t>1.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Диагностика </a:t>
            </a:r>
            <a:r>
              <a:rPr lang="ru-RU" sz="3200" dirty="0"/>
              <a:t>способностей</a:t>
            </a:r>
            <a:br>
              <a:rPr lang="ru-RU" sz="3200" dirty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dirty="0"/>
              <a:t>Первичная диагностика: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Определение </a:t>
            </a:r>
            <a:r>
              <a:rPr lang="ru-RU" dirty="0"/>
              <a:t>склонностей ребёнка к техническим наукам через тестирование, наблюдения, беседы и участие в </a:t>
            </a:r>
            <a:r>
              <a:rPr lang="ru-RU" dirty="0" smtClean="0"/>
              <a:t>кружках.</a:t>
            </a:r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Примеры анкет приведены в приложении 1 методических рекомендаций по составлению ИОМ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4127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Этап 2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Определение целей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и </a:t>
            </a:r>
            <a:r>
              <a:rPr lang="ru-RU" sz="3200" dirty="0"/>
              <a:t>задач ИОМ</a:t>
            </a:r>
            <a:br>
              <a:rPr lang="ru-RU" sz="3200" dirty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r>
              <a:rPr lang="ru-RU" sz="3600" dirty="0" smtClean="0"/>
              <a:t>Формулирование </a:t>
            </a:r>
            <a:r>
              <a:rPr lang="ru-RU" sz="3600" dirty="0"/>
              <a:t>долгосрочных и краткосрочных образовательных </a:t>
            </a:r>
            <a:r>
              <a:rPr lang="ru-RU" sz="3600" dirty="0" smtClean="0"/>
              <a:t>целей</a:t>
            </a:r>
            <a:r>
              <a:rPr lang="ru-RU" sz="3600" dirty="0"/>
              <a:t>. (</a:t>
            </a:r>
            <a:r>
              <a:rPr lang="ru-RU" sz="3600" dirty="0" smtClean="0"/>
              <a:t>Долгосрочные и краткосрочные </a:t>
            </a:r>
            <a:r>
              <a:rPr lang="ru-RU" sz="3600" dirty="0"/>
              <a:t>цели</a:t>
            </a:r>
            <a:endParaRPr lang="ru-RU" sz="3600" dirty="0" smtClean="0"/>
          </a:p>
          <a:p>
            <a:pPr marL="651510" indent="-514350">
              <a:buAutoNum type="arabicPeriod"/>
            </a:pPr>
            <a:r>
              <a:rPr lang="ru-RU" sz="3600" dirty="0"/>
              <a:t>Разработка конкретных учебных </a:t>
            </a:r>
            <a:r>
              <a:rPr lang="ru-RU" sz="3600" dirty="0" smtClean="0"/>
              <a:t>задач.</a:t>
            </a:r>
          </a:p>
          <a:p>
            <a:pPr marL="651510" indent="-514350">
              <a:buAutoNum type="arabicPeriod"/>
            </a:pPr>
            <a:r>
              <a:rPr lang="ru-RU" sz="3600" dirty="0"/>
              <a:t>Уровень </a:t>
            </a:r>
            <a:r>
              <a:rPr lang="ru-RU" sz="3600" dirty="0" smtClean="0"/>
              <a:t>сложности.</a:t>
            </a:r>
          </a:p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635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Формулирование </a:t>
            </a:r>
            <a:r>
              <a:rPr lang="ru-RU" sz="3200" dirty="0" err="1" smtClean="0"/>
              <a:t>долгорочных</a:t>
            </a:r>
            <a:r>
              <a:rPr lang="ru-RU" sz="3200" dirty="0" smtClean="0"/>
              <a:t> и краткосрочных целей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/>
          </a:bodyPr>
          <a:lstStyle/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503075"/>
              </p:ext>
            </p:extLst>
          </p:nvPr>
        </p:nvGraphicFramePr>
        <p:xfrm>
          <a:off x="251520" y="1355935"/>
          <a:ext cx="8568952" cy="544942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766"/>
                <a:gridCol w="1383426"/>
                <a:gridCol w="2523971"/>
                <a:gridCol w="4316789"/>
              </a:tblGrid>
              <a:tr h="2505058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1.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87" marR="319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Долгосрочные цели: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87" marR="319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Долгосрочные цели определяют конечное видение развития ребёнка и служат ориентиром для всей образовательной программы. Эти цели задают общее направление движения и помогают выстраивать стратегию обучения на годы вперёд.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87" marR="319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Развитие глубоких знаний и навыков в области авиамоделирования, робототехники или информационных технологий.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Участие и победы в региональных, всероссийских или международных конкурсах и олимпиадах.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Профессиональная ориентация и подготовка к поступлению в вуз или колледж по соответствующему профилю.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- Развитие лидерских качеств и умения работать в команде.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87" marR="31987" marT="0" marB="0"/>
                </a:tc>
              </a:tr>
              <a:tr h="28803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Краткосрочные цели: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87" marR="319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Краткосрочные цели обеспечивают пошаговую реализацию долгосрочной стратегии и помогают отслеживать прогресс в достижении поставленных задач. Они могут пересматриваться и корректироваться в зависимости от текущих успехов и потребностей ребёнка.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87" marR="3198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Освоение базовых понятий и техник в выбранной области (например, основы электроники, программирования или аэродинамики).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Завершение первого проекта (создание простого робота, написание первой программы или сборка модели самолета).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-Участие в локальных конкурсах или выставках.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-Овладение базовыми инструментами и оборудованием (компьютеры, программируемые контроллеры, наборы для моделирования).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987" marR="3198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1675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Конкретные учебные цели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4800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4444542"/>
              </p:ext>
            </p:extLst>
          </p:nvPr>
        </p:nvGraphicFramePr>
        <p:xfrm>
          <a:off x="683568" y="2348880"/>
          <a:ext cx="7632847" cy="26990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8432"/>
                <a:gridCol w="3744415"/>
              </a:tblGrid>
              <a:tr h="24463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Конкретные учебные задачи представляют собой детальную разбивку целей на отдельные шаги, выполнение которых обеспечивает постепенное достижение запланированных результатов. Они должны соответствовать индивидуальным особенностям ребёнка и его текущей подготовке.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Изучение основ программирования на языке </a:t>
                      </a:r>
                      <a:r>
                        <a:rPr lang="ru-RU" sz="1400" dirty="0" err="1">
                          <a:effectLst/>
                        </a:rPr>
                        <a:t>Python</a:t>
                      </a:r>
                      <a:r>
                        <a:rPr lang="ru-RU" sz="1400" dirty="0">
                          <a:effectLst/>
                        </a:rPr>
                        <a:t> (или другом языке).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Разработка и сборка собственной модели самолёта или робота.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 Создание веб-сайта или мобильного приложения.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-Решение математических и физических задач, связанных с выбранным направлением.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-Участие в командных проектах и выполнение роли лидера или исполнителя.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633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Уровень сложности</a:t>
            </a: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/>
            </a:r>
            <a:br>
              <a:rPr lang="ru-RU" sz="3200" dirty="0"/>
            </a:br>
            <a:endParaRPr lang="ru-RU" sz="4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6770356"/>
              </p:ext>
            </p:extLst>
          </p:nvPr>
        </p:nvGraphicFramePr>
        <p:xfrm>
          <a:off x="683568" y="1556793"/>
          <a:ext cx="7992887" cy="41764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16350"/>
                <a:gridCol w="3976537"/>
              </a:tblGrid>
              <a:tr h="417646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При постановке задач важно учитывать текущий уровень подготовки ребёнка и постепенно повышать сложность заданий. Это способствует поддержанию мотивации и уверенности в своих силах, а также предотвращает переутомление и разочарование.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Начальные задачи должны быть выполнимыми и интересными, чтобы вызвать чувство успеха и стимулировать дальнейшее развитие.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Постепенное усложнение задач должно происходить по мере овладения предыдущим материалом.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Необходимо предусмотреть возможность коррекции уровня сложности в зависимости от скорости усвоения материала и обратной связи от ребёнка.3. Составление плана занятий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Выбор направлений деятельности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9774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/>
              <a:t>Порядок проведения фестивальной площадки «</a:t>
            </a:r>
            <a:r>
              <a:rPr lang="ru-RU" sz="3600" dirty="0" err="1" smtClean="0"/>
              <a:t>ТехноФест</a:t>
            </a:r>
            <a:r>
              <a:rPr lang="ru-RU" sz="3600" dirty="0" smtClean="0"/>
              <a:t>»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37160" indent="0">
              <a:buNone/>
            </a:pPr>
            <a:r>
              <a:rPr lang="ru-RU" dirty="0"/>
              <a:t>Цель: </a:t>
            </a:r>
            <a:endParaRPr lang="ru-RU" dirty="0" smtClean="0"/>
          </a:p>
          <a:p>
            <a:pPr marL="137160" indent="0">
              <a:buNone/>
            </a:pPr>
            <a:r>
              <a:rPr lang="ru-RU" dirty="0" smtClean="0"/>
              <a:t>Создание </a:t>
            </a:r>
            <a:r>
              <a:rPr lang="ru-RU" dirty="0"/>
              <a:t>необходимых условий для развития и популяризации технического творчества в системе общего, дополнительного и средне профессионального образования Иркутской области, содействие самореализации, социальной адаптации и профессиональной ориентации педагогических работников</a:t>
            </a:r>
            <a:r>
              <a:rPr lang="ru-RU" dirty="0" smtClean="0"/>
              <a:t>.</a:t>
            </a:r>
          </a:p>
          <a:p>
            <a:pPr marL="137160" indent="0">
              <a:buNone/>
            </a:pPr>
            <a:endParaRPr lang="ru-RU" dirty="0"/>
          </a:p>
          <a:p>
            <a:pPr marL="137160" indent="0">
              <a:buNone/>
            </a:pPr>
            <a:r>
              <a:rPr lang="ru-RU" dirty="0" smtClean="0"/>
              <a:t>Задачи</a:t>
            </a:r>
            <a:r>
              <a:rPr lang="ru-RU" dirty="0"/>
              <a:t>: </a:t>
            </a:r>
          </a:p>
          <a:p>
            <a:pPr marL="137160" indent="0">
              <a:buNone/>
            </a:pPr>
            <a:r>
              <a:rPr lang="ru-RU" dirty="0"/>
              <a:t>•	способствовать расширению сети объединений технического творчества в образовательных организациях Иркутской области;</a:t>
            </a:r>
          </a:p>
          <a:p>
            <a:pPr marL="137160" indent="0">
              <a:buNone/>
            </a:pPr>
            <a:r>
              <a:rPr lang="ru-RU" dirty="0"/>
              <a:t>•	способствовать повышению качества образовательных услуг в сфере технического творчества;</a:t>
            </a:r>
          </a:p>
          <a:p>
            <a:pPr marL="137160" indent="0">
              <a:buNone/>
            </a:pPr>
            <a:r>
              <a:rPr lang="ru-RU" dirty="0"/>
              <a:t>•	способствовать укреплению сотрудничества образовательных организаций системы средне профессионального, дополнительного  и общего среднего образования.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09115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1405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Этап 3: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Выбор </a:t>
            </a:r>
            <a:r>
              <a:rPr lang="ru-RU" sz="3200" dirty="0"/>
              <a:t>содержания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образовательной </a:t>
            </a:r>
            <a:r>
              <a:rPr lang="ru-RU" sz="3200" dirty="0"/>
              <a:t>программы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263691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r>
              <a:rPr lang="ru-RU" sz="3600" dirty="0"/>
              <a:t>Подбор учебного </a:t>
            </a:r>
            <a:r>
              <a:rPr lang="ru-RU" sz="3600" dirty="0" smtClean="0"/>
              <a:t>материала.</a:t>
            </a:r>
          </a:p>
          <a:p>
            <a:pPr marL="651510" indent="-514350">
              <a:buAutoNum type="arabicPeriod"/>
            </a:pPr>
            <a:r>
              <a:rPr lang="ru-RU" sz="3600" dirty="0"/>
              <a:t>Методы и формы обучения.</a:t>
            </a:r>
            <a:endParaRPr lang="ru-RU" sz="3600" dirty="0" smtClean="0"/>
          </a:p>
          <a:p>
            <a:pPr marL="651510" indent="-514350">
              <a:buAutoNum type="arabicPeriod"/>
            </a:pPr>
            <a:r>
              <a:rPr lang="ru-RU" sz="3600" dirty="0"/>
              <a:t>Ресурсная база.</a:t>
            </a:r>
            <a:endParaRPr lang="ru-RU" sz="3600" dirty="0" smtClean="0"/>
          </a:p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1106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Подбор учебного материала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263691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3276210"/>
              </p:ext>
            </p:extLst>
          </p:nvPr>
        </p:nvGraphicFramePr>
        <p:xfrm>
          <a:off x="683568" y="1700807"/>
          <a:ext cx="7933977" cy="4171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8168"/>
                <a:gridCol w="3945809"/>
              </a:tblGrid>
              <a:tr h="7920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Соответствие интересам: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97" marR="414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Учебный контент должен быть интересен ребёнку и соответствовать его предпочтениям в выбранной области (авиамоделирование, робототехника, информационные технологии).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97" marR="41497" marT="0" marB="0"/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Уровень сложности: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97" marR="414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Материал должен соответствовать текущему уровню знаний и навыков ребёнка, но при этом предлагать вызовы, стимулирующие рост и развитие.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97" marR="41497" marT="0" marB="0"/>
                </a:tc>
              </a:tr>
              <a:tr h="100811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Актуальность: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97" marR="4149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Информация должна быть современной и соответствующей последним тенденциям в выбранной области.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Разнообразие источников: Используются различные источники информации, включая учебники, онлайн-курсы, научные статьи, видеоматериалы и практические руководства.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497" marR="4149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492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Методы и формы обучения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9353" y="1844824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38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5484339"/>
              </p:ext>
            </p:extLst>
          </p:nvPr>
        </p:nvGraphicFramePr>
        <p:xfrm>
          <a:off x="699191" y="2492896"/>
          <a:ext cx="7920879" cy="29443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1584"/>
                <a:gridCol w="3939295"/>
              </a:tblGrid>
              <a:tr h="5326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Интерактивные методы: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Групповые обсуждения, мозговые штурмы, кейс-методы и симуляции позволяют вовлечь ребёнка в активный процесс познания.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Проектные работы: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Ребёнок участвует в создании реальных проектов, что развивает навыки планирования, организации труда и самостоятельного принятия решений.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Практические занятия: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Лабораторные работы, эксперименты и мастер-классы способствуют закреплению теоретических знаний на практике.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Конкурсы и соревнования: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Участие в конкурсах стимулирует стремление к совершенствованию и позволяет сравнивать свои достижения с результатами сверстников.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571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Ресурсная база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263691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1432185"/>
              </p:ext>
            </p:extLst>
          </p:nvPr>
        </p:nvGraphicFramePr>
        <p:xfrm>
          <a:off x="323528" y="1988840"/>
          <a:ext cx="8352927" cy="44714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98762"/>
                <a:gridCol w="4154165"/>
              </a:tblGrid>
              <a:tr h="57606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Материалы: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Учебники, пособия, инструкции и другие печатные материалы, соответствующие содержанию программы.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Оборудование: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Необходимые инструменты, приборы и аппаратура для проведения экспериментов и практических работ.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Информационные ресурсы: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Доступ к интернет-ресурсам, библиотекам, электронным базам данных и специализированным программам.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Программное обеспечение: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Лицензионные версии программного обеспечения, необходимого для работы в выбранной области.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  <a:tr h="790979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Технические средства: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Компьютеры, планшеты, 3D-принтеры и другое современное оборудование.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Этап 4</a:t>
            </a:r>
            <a:r>
              <a:rPr lang="ru-RU" sz="3200" dirty="0" smtClean="0"/>
              <a:t>:</a:t>
            </a:r>
            <a:br>
              <a:rPr lang="ru-RU" sz="3200" dirty="0" smtClean="0"/>
            </a:br>
            <a:r>
              <a:rPr lang="ru-RU" sz="3200" dirty="0" smtClean="0"/>
              <a:t> </a:t>
            </a:r>
            <a:r>
              <a:rPr lang="ru-RU" sz="3200" dirty="0"/>
              <a:t>Планирование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учебной </a:t>
            </a:r>
            <a:r>
              <a:rPr lang="ru-RU" sz="3200" dirty="0"/>
              <a:t>деятельности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r>
              <a:rPr lang="ru-RU" sz="3600" dirty="0"/>
              <a:t>График занятий.</a:t>
            </a:r>
            <a:endParaRPr lang="ru-RU" sz="3600" dirty="0" smtClean="0"/>
          </a:p>
          <a:p>
            <a:pPr marL="651510" indent="-514350">
              <a:buAutoNum type="arabicPeriod"/>
            </a:pPr>
            <a:r>
              <a:rPr lang="ru-RU" sz="3600" dirty="0"/>
              <a:t>Формы </a:t>
            </a:r>
            <a:r>
              <a:rPr lang="ru-RU" sz="3600" dirty="0" smtClean="0"/>
              <a:t>контроля.</a:t>
            </a:r>
          </a:p>
          <a:p>
            <a:pPr marL="651510" indent="-514350">
              <a:buAutoNum type="arabicPeriod"/>
            </a:pPr>
            <a:r>
              <a:rPr lang="ru-RU" sz="3600" dirty="0" smtClean="0"/>
              <a:t>Особые условия.</a:t>
            </a:r>
          </a:p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67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График занятий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3403217"/>
              </p:ext>
            </p:extLst>
          </p:nvPr>
        </p:nvGraphicFramePr>
        <p:xfrm>
          <a:off x="467544" y="1516362"/>
          <a:ext cx="8352928" cy="52057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65137"/>
                <a:gridCol w="5687791"/>
              </a:tblGrid>
              <a:tr h="127995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Составление расписания занятий с учётом индивидуальных особенностей ребёнка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Составление расписания занятий — это важный элемент, обеспечивающий последовательность и регулярность обучения. При его разработке учитываются следующие факторы: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</a:tr>
              <a:tr h="7314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Режим дня ребёнка: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Распределение занятий должно учитывать биологические ритмы ребёнка, периоды высокой активности и отдыха.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</a:tr>
              <a:tr h="54855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Семейные обстоятельства: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Учитываются семейные обязательства и расписание занятий в основной школе.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</a:tr>
              <a:tr h="7314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Индивидуальные предпочтения: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Предпочтительные дни и время для занятий, чтобы минимизировать стресс и повысить мотивацию.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</a:tr>
              <a:tr h="91425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Баланс нагрузки: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Оптимальное распределение нагрузки между различными видами деятельности (теоретическими и практическими занятиями, проектами, конкурсами).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</a:tr>
              <a:tr h="73140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Продолжительность занятий: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Длительность одного занятия выбирается исходя из возраста и концентрации внимания ребёнка.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866" marR="56866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52080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 smtClean="0"/>
              <a:t>Формы контроля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653700"/>
              </p:ext>
            </p:extLst>
          </p:nvPr>
        </p:nvGraphicFramePr>
        <p:xfrm>
          <a:off x="466135" y="1455880"/>
          <a:ext cx="8151409" cy="49698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53737"/>
                <a:gridCol w="5197672"/>
              </a:tblGrid>
              <a:tr h="29812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Контроль успеваемости необходим для оценки прогресса ребёнка и своевременной корректировки учебного плана.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" marR="269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Промежуточные проверки: Проводятся регулярно для оценки текущего уровня знаний и навыков. Могут включать тесты, контрольные работы, отчёты по выполненным заданиям.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Итоговая аттестация: Проводится в конце учебного года или курса для комплексной оценки достижений. Может включать защиту проектов, экзамены, презентации результатов работы.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Самооценка: Ребёнку предоставляется возможность оценить собственный прогресс, что способствует развитию самокритичности и ответственности.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Внешняя оценка: Привлечение независимых экспертов или жюри для объективной оценки результатов.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" marR="26937" marT="0" marB="0"/>
                </a:tc>
              </a:tr>
              <a:tr h="372718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Корректировка плана: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" marR="2693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Возможность внесения изменений в маршрут в зависимости от успехов и потребностей ребёнка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" marR="26937" marT="0" marB="0"/>
                </a:tc>
              </a:tr>
              <a:tr h="10439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Гибкость и адаптивность — важные характеристики индивидуального образовательного маршрута.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6937" marR="2693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157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/>
            </a:r>
            <a:br>
              <a:rPr lang="ru-RU" sz="3200" dirty="0"/>
            </a:br>
            <a:r>
              <a:rPr lang="ru-RU" sz="3200" dirty="0"/>
              <a:t>Особые условия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8113812"/>
              </p:ext>
            </p:extLst>
          </p:nvPr>
        </p:nvGraphicFramePr>
        <p:xfrm>
          <a:off x="472740" y="1700808"/>
          <a:ext cx="7737923" cy="4661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1230"/>
                <a:gridCol w="3966693"/>
              </a:tblGrid>
              <a:tr h="175292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Внесение изменений возможно в следующих случаях: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7" marR="35707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Высокий темп усвоения: Если ребёнок быстро справляется с программой, добавляются более сложные задания или расширяется спектр изучаемых тем.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Трудности в освоении материала: Если возникают затруднения, программа адаптируется путём увеличения времени на проработку сложных вопросов или введения дополнительных упражнений.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Изменение интересов: Если интересы ребёнка смещаются в сторону другой сферы внутри технической направленности, учебный план может быть скорректирован соответствующим образом.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Результаты контроля: Данные промежуточных проверок и итоговых аттестаций анализируются для выявления слабых мест и улучшения учебных стратегий.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5707" marR="3570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29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Этап </a:t>
            </a:r>
            <a:r>
              <a:rPr lang="ru-RU" sz="3200" dirty="0" smtClean="0"/>
              <a:t>5: </a:t>
            </a:r>
            <a:br>
              <a:rPr lang="ru-RU" sz="3200" dirty="0" smtClean="0"/>
            </a:br>
            <a:r>
              <a:rPr lang="ru-RU" sz="3200" dirty="0" smtClean="0"/>
              <a:t>Реализация </a:t>
            </a:r>
            <a:r>
              <a:rPr lang="ru-RU" sz="3200" dirty="0"/>
              <a:t>ИОМ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r>
              <a:rPr lang="ru-RU" sz="3600" dirty="0"/>
              <a:t>Организация занятий.</a:t>
            </a:r>
            <a:endParaRPr lang="ru-RU" sz="3600" dirty="0" smtClean="0"/>
          </a:p>
          <a:p>
            <a:pPr marL="651510" indent="-514350">
              <a:buAutoNum type="arabicPeriod"/>
            </a:pPr>
            <a:r>
              <a:rPr lang="ru-RU" sz="3600" dirty="0"/>
              <a:t>Мониторинг прогресса.</a:t>
            </a:r>
            <a:endParaRPr lang="ru-RU" sz="3600" dirty="0" smtClean="0"/>
          </a:p>
          <a:p>
            <a:pPr marL="651510" indent="-514350">
              <a:buAutoNum type="arabicPeriod"/>
            </a:pPr>
            <a:r>
              <a:rPr lang="ru-RU" sz="3600" dirty="0"/>
              <a:t>Поддержка и мотивация.</a:t>
            </a:r>
            <a:endParaRPr lang="ru-RU" sz="3600" dirty="0" smtClean="0"/>
          </a:p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9743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Организация занятий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5534386"/>
              </p:ext>
            </p:extLst>
          </p:nvPr>
        </p:nvGraphicFramePr>
        <p:xfrm>
          <a:off x="467544" y="1628799"/>
          <a:ext cx="8424936" cy="51526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219746"/>
                <a:gridCol w="4205190"/>
              </a:tblGrid>
              <a:tr h="36004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Пространство для занятий: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Организация рабочего места, оснащенного всеми необходимыми материалами и оборудованием. Пространство должно быть удобным, хорошо освещённым и безопасным.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Материально-техническая поддержка: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Предоставление доступа к современным технологиям, инструментам и программному обеспечению, необходимым для изучения выбранного направления.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Расписание занятий: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Составление удобного расписания, учитывающего индивидуальные особенности ребёнка, режим дня и загруженность в основной школе.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Совместная работа: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Организация групповых занятий и проектов, что способствует развитию коммуникативных навыков и навыков работы в команде.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Персонализация обучения: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Учёт индивидуальных предпочтений и стиля обучения ребёнка, использование различных методик и подходов для лучшего восприятия материала.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5170" marR="2517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189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/>
              <a:t>Сроки проведения 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фестивальной </a:t>
            </a:r>
            <a:r>
              <a:rPr lang="ru-RU" sz="3600" dirty="0"/>
              <a:t>площадки </a:t>
            </a:r>
            <a:endParaRPr lang="ru-RU" sz="5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/>
          <a:lstStyle/>
          <a:p>
            <a:pPr marL="137160" indent="0" algn="ctr">
              <a:buNone/>
            </a:pPr>
            <a:r>
              <a:rPr lang="ru-RU" dirty="0" smtClean="0"/>
              <a:t>с </a:t>
            </a:r>
            <a:r>
              <a:rPr lang="ru-RU" dirty="0"/>
              <a:t>01 апреля 2025 г по 30 мая  2025 г. </a:t>
            </a:r>
            <a:endParaRPr lang="ru-RU" dirty="0" smtClean="0"/>
          </a:p>
          <a:p>
            <a:endParaRPr lang="ru-RU" dirty="0"/>
          </a:p>
          <a:p>
            <a:pPr marL="137160" indent="0">
              <a:buNone/>
            </a:pPr>
            <a:r>
              <a:rPr lang="ru-RU" dirty="0" smtClean="0"/>
              <a:t>Все </a:t>
            </a:r>
            <a:r>
              <a:rPr lang="ru-RU" dirty="0"/>
              <a:t>материалы размещаются на сайте организатора фестивальной площадки </a:t>
            </a:r>
          </a:p>
          <a:p>
            <a:pPr marL="137160" indent="0">
              <a:buNone/>
            </a:pPr>
            <a:r>
              <a:rPr lang="ru-RU" dirty="0">
                <a:hlinkClick r:id="rId2"/>
              </a:rPr>
              <a:t>https://</a:t>
            </a:r>
            <a:r>
              <a:rPr lang="ru-RU" dirty="0" smtClean="0">
                <a:hlinkClick r:id="rId2"/>
              </a:rPr>
              <a:t>clck.ru/3Gf6zt</a:t>
            </a:r>
            <a:r>
              <a:rPr lang="ru-RU" dirty="0" smtClean="0"/>
              <a:t> 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739685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Мониторинг прогресса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23779"/>
              </p:ext>
            </p:extLst>
          </p:nvPr>
        </p:nvGraphicFramePr>
        <p:xfrm>
          <a:off x="539552" y="1628800"/>
          <a:ext cx="8077993" cy="41711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45977"/>
                <a:gridCol w="4032016"/>
              </a:tblGrid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Промежуточные проверки: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Периодическое проведение тестов, контрольных работ и обсуждений для оценки уровня знаний и навыков.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Анализ результатов: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Постоянный анализ успехов и трудностей ребёнка, выявление зон роста и корректировка учебного плана соответственно.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Обратная связь: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Регулярное обсуждение с ребёнком его успехов и неудач, предоставление конструктивной критики и похвалы.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Документирование прогресса: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Ведение дневника или журнала учёта успехов, позволяющий отслеживать динамику развития ребёнка.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385" marR="3838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5800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Поддержка и мотивация.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5064248"/>
              </p:ext>
            </p:extLst>
          </p:nvPr>
        </p:nvGraphicFramePr>
        <p:xfrm>
          <a:off x="611560" y="1628798"/>
          <a:ext cx="7920879" cy="46619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67284"/>
                <a:gridCol w="3953595"/>
              </a:tblGrid>
              <a:tr h="43205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Поощрение достижений: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Признание и награждение за достижения, будь то небольшие успехи или значительные достижения.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Поддержка в трудные моменты: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Оказание моральной поддержки в случае неудачи, помощь в преодолении сложностей и стрессов.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Создание позитивной атмосферы: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Поддержание дружелюбной и вдохновляющей обстановки на занятиях, поощрение открытости и любопытства.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</a:tr>
              <a:tr h="3600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Информирование о прогрессе: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Постоянное информирование ребёнка о его успехах и прогрессе, подчёркивание его сильных сторон и возможностей для роста.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Развитие независимости: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Поощрение самостоятельности и инициативы, создание условий для принятия решений и выбора направлений для дальнейшей работы.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1334" marR="3133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2560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Этап 6: </a:t>
            </a:r>
            <a:br>
              <a:rPr lang="ru-RU" sz="3200" dirty="0" smtClean="0"/>
            </a:br>
            <a:r>
              <a:rPr lang="ru-RU" sz="3200" dirty="0" smtClean="0"/>
              <a:t>Оценка эффективности </a:t>
            </a:r>
            <a:r>
              <a:rPr lang="ru-RU" sz="3200" dirty="0"/>
              <a:t>ИОМ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r>
              <a:rPr lang="ru-RU" sz="3600" dirty="0"/>
              <a:t>Критерии оценки.</a:t>
            </a:r>
            <a:endParaRPr lang="ru-RU" sz="3600" dirty="0" smtClean="0"/>
          </a:p>
          <a:p>
            <a:pPr marL="651510" indent="-514350">
              <a:buAutoNum type="arabicPeriod"/>
            </a:pPr>
            <a:r>
              <a:rPr lang="ru-RU" sz="3600" dirty="0"/>
              <a:t>Итоговая оценка.</a:t>
            </a:r>
            <a:endParaRPr lang="ru-RU" sz="3600" dirty="0" smtClean="0"/>
          </a:p>
          <a:p>
            <a:pPr marL="651510" indent="-514350">
              <a:buAutoNum type="arabicPeriod"/>
            </a:pPr>
            <a:r>
              <a:rPr lang="ru-RU" sz="3600" dirty="0"/>
              <a:t>Обратная </a:t>
            </a:r>
            <a:r>
              <a:rPr lang="ru-RU" sz="3600" dirty="0" smtClean="0"/>
              <a:t>связь.</a:t>
            </a:r>
          </a:p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041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Критерии оценки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4294" y="2132856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9916659"/>
              </p:ext>
            </p:extLst>
          </p:nvPr>
        </p:nvGraphicFramePr>
        <p:xfrm>
          <a:off x="539552" y="2060848"/>
          <a:ext cx="8208912" cy="3680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95702"/>
                <a:gridCol w="4213210"/>
              </a:tblGrid>
              <a:tr h="648073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Участие в мероприятиях: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Количество и качество участия в конкурсах, олимпиадах, конференциях и других мероприятиях.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Развитие навыков: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Степень владения новыми знаниями и умениями, развитие критического мышления, креативности и других важных навыков.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Личностный рост: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Изменения в поведении, мотивации, самооценке и уверенности в своих силах.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Социальная адаптация: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Улучшение взаимоотношений с одноклассниками, учителями и родителями, развитие коммуникативных навыков.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868" marR="43868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69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Итоговая оценка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474919"/>
              </p:ext>
            </p:extLst>
          </p:nvPr>
        </p:nvGraphicFramePr>
        <p:xfrm>
          <a:off x="579902" y="2276872"/>
          <a:ext cx="8005985" cy="34350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96927"/>
                <a:gridCol w="4109058"/>
              </a:tblGrid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Сбор данных: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Анализ отчетов, результатов тестов, проектов и других документов, подтверждающих достижения ребенка.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Сравнительный анализ: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Сопоставление начальных и конечных показателей для оценки прогресса.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  <a:tr h="64807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Выявление сильных и слабых сторон: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Определение областей, где ребенок добился значительных успехов, и тех, где требуются дополнительные усилия.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  <a:tr h="57606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Корректировка целей: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Пересмотр и уточнение целей на следующий период в зависимости от достигнутого прогресса.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981" marR="4798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9189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Обратная связь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624098"/>
              </p:ext>
            </p:extLst>
          </p:nvPr>
        </p:nvGraphicFramePr>
        <p:xfrm>
          <a:off x="683568" y="1600201"/>
          <a:ext cx="7704856" cy="3680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50352"/>
                <a:gridCol w="3954504"/>
              </a:tblGrid>
              <a:tr h="53265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Анкетирование и интервью: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Проведение анкетирования и собеседований с ребенком, родителями и педагогами для получения их мнений и предложений.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</a:tr>
              <a:tr h="50405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Обсуждение результатов: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Совместное обсуждение достигнутых результатов и проблемных моментов с целью выработки единых решений.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Взаимодействие с экспертами: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Консультации с внешними специалистами для получения независимой оценки и рекомендаций.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 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</a:tr>
              <a:tr h="43204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Планирование улучшений: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Разработка планов по улучшению образовательного процесса на основе полученной обратной связи.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2650" marR="4265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829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Autofit/>
          </a:bodyPr>
          <a:lstStyle/>
          <a:p>
            <a:r>
              <a:rPr lang="ru-RU" sz="4000" dirty="0" smtClean="0"/>
              <a:t>Тестирование </a:t>
            </a:r>
            <a:br>
              <a:rPr lang="ru-RU" sz="4000" dirty="0" smtClean="0"/>
            </a:br>
            <a:r>
              <a:rPr lang="ru-RU" sz="4000" dirty="0" smtClean="0"/>
              <a:t>для закрепления </a:t>
            </a:r>
            <a:br>
              <a:rPr lang="ru-RU" sz="4000" dirty="0" smtClean="0"/>
            </a:br>
            <a:r>
              <a:rPr lang="ru-RU" sz="4000" dirty="0" smtClean="0"/>
              <a:t>обучающего</a:t>
            </a:r>
            <a:br>
              <a:rPr lang="ru-RU" sz="4000" dirty="0" smtClean="0"/>
            </a:br>
            <a:r>
              <a:rPr lang="ru-RU" sz="4000" dirty="0" smtClean="0"/>
              <a:t>материала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8519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>
              <a:hlinkClick r:id="rId2"/>
            </a:endParaRPr>
          </a:p>
          <a:p>
            <a:pPr marL="137160" indent="0">
              <a:buNone/>
            </a:pPr>
            <a:endParaRPr lang="ru-RU" dirty="0" smtClean="0"/>
          </a:p>
          <a:p>
            <a:pPr marL="137160" indent="0">
              <a:buNone/>
            </a:pPr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forms.gle/5EnFx5p</a:t>
            </a:r>
            <a:r>
              <a:rPr lang="en-US" b="1" dirty="0" smtClean="0">
                <a:hlinkClick r:id="rId3"/>
              </a:rPr>
              <a:t>s</a:t>
            </a:r>
            <a:r>
              <a:rPr lang="en-US" dirty="0" smtClean="0">
                <a:hlinkClick r:id="rId3"/>
              </a:rPr>
              <a:t>MpHdrs6QA</a:t>
            </a:r>
            <a:r>
              <a:rPr lang="ru-RU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8915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Заключение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276872"/>
            <a:ext cx="8229600" cy="3701048"/>
          </a:xfrm>
        </p:spPr>
        <p:txBody>
          <a:bodyPr>
            <a:normAutofit/>
          </a:bodyPr>
          <a:lstStyle/>
          <a:p>
            <a:pPr marL="651510" indent="-514350">
              <a:buAutoNum type="arabicPeriod"/>
            </a:pPr>
            <a:endParaRPr lang="ru-RU" dirty="0" smtClean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1560" y="2204864"/>
            <a:ext cx="784887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/>
              <a:t>Индивидуальный образовательный маршрут </a:t>
            </a:r>
          </a:p>
          <a:p>
            <a:pPr algn="ctr"/>
            <a:r>
              <a:rPr lang="ru-RU" sz="2800" dirty="0" smtClean="0"/>
              <a:t>представляет собой инструмент,</a:t>
            </a:r>
          </a:p>
          <a:p>
            <a:pPr algn="ctr"/>
            <a:r>
              <a:rPr lang="ru-RU" sz="2800" dirty="0" smtClean="0"/>
              <a:t>позволяющий учитывать эти особенности</a:t>
            </a:r>
          </a:p>
          <a:p>
            <a:pPr algn="ctr"/>
            <a:r>
              <a:rPr lang="ru-RU" sz="2800" dirty="0" smtClean="0"/>
              <a:t> и создавать условия, в которых </a:t>
            </a:r>
          </a:p>
          <a:p>
            <a:pPr algn="ctr"/>
            <a:r>
              <a:rPr lang="ru-RU" sz="2800" dirty="0" smtClean="0"/>
              <a:t> ребёнок сможет развиваться </a:t>
            </a:r>
          </a:p>
          <a:p>
            <a:pPr algn="ctr"/>
            <a:r>
              <a:rPr lang="ru-RU" sz="2800" dirty="0" smtClean="0"/>
              <a:t>гармонично и полноценно.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0701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Первый 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dirty="0" smtClean="0"/>
              <a:t>02 </a:t>
            </a:r>
            <a:r>
              <a:rPr lang="ru-RU" dirty="0"/>
              <a:t>апреля 2025 </a:t>
            </a:r>
            <a:r>
              <a:rPr lang="ru-RU" dirty="0" smtClean="0"/>
              <a:t>г</a:t>
            </a:r>
          </a:p>
          <a:p>
            <a:pPr marL="137160" indent="0" algn="ctr">
              <a:buNone/>
            </a:pPr>
            <a:endParaRPr lang="ru-RU" dirty="0" smtClean="0"/>
          </a:p>
          <a:p>
            <a:pPr marL="137160" indent="0" algn="ctr">
              <a:buNone/>
            </a:pPr>
            <a:r>
              <a:rPr lang="ru-RU" dirty="0"/>
              <a:t>Открытие фестивальной площадки </a:t>
            </a:r>
            <a:endParaRPr lang="ru-RU" dirty="0" smtClean="0"/>
          </a:p>
          <a:p>
            <a:pPr marL="137160" indent="0" algn="ctr">
              <a:buNone/>
            </a:pPr>
            <a:r>
              <a:rPr lang="ru-RU" dirty="0" smtClean="0"/>
              <a:t> </a:t>
            </a:r>
            <a:r>
              <a:rPr lang="ru-RU" dirty="0"/>
              <a:t>«Современные направления развития технической направленности в деятельности педагогов дополнительного образования» 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48429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Второй </a:t>
            </a:r>
            <a:r>
              <a:rPr lang="ru-RU" sz="3200" dirty="0"/>
              <a:t>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 fontScale="92500" lnSpcReduction="20000"/>
          </a:bodyPr>
          <a:lstStyle/>
          <a:p>
            <a:pPr marL="137160" indent="0" algn="ctr">
              <a:buNone/>
            </a:pPr>
            <a:r>
              <a:rPr lang="ru-RU" dirty="0" smtClean="0"/>
              <a:t>Конкурс индивидуальных образовательных маршрутов в  техническом проектирование, моделирование, конструирование </a:t>
            </a:r>
            <a:r>
              <a:rPr lang="ru-RU" dirty="0"/>
              <a:t>и робототехники </a:t>
            </a:r>
            <a:r>
              <a:rPr lang="ru-RU" dirty="0" smtClean="0">
                <a:solidFill>
                  <a:srgbClr val="FFC000"/>
                </a:solidFill>
              </a:rPr>
              <a:t>«</a:t>
            </a:r>
            <a:r>
              <a:rPr lang="ru-RU" dirty="0" err="1" smtClean="0">
                <a:solidFill>
                  <a:srgbClr val="FFC000"/>
                </a:solidFill>
              </a:rPr>
              <a:t>ТехноТрансформация</a:t>
            </a:r>
            <a:r>
              <a:rPr lang="ru-RU" dirty="0">
                <a:solidFill>
                  <a:srgbClr val="FFC000"/>
                </a:solidFill>
              </a:rPr>
              <a:t>» </a:t>
            </a:r>
            <a:endParaRPr lang="ru-RU" dirty="0" smtClean="0">
              <a:solidFill>
                <a:srgbClr val="FFC000"/>
              </a:solidFill>
            </a:endParaRPr>
          </a:p>
          <a:p>
            <a:pPr marL="137160" indent="0" algn="ctr">
              <a:buNone/>
            </a:pPr>
            <a:r>
              <a:rPr lang="ru-RU" dirty="0"/>
              <a:t>Сроки проведения:</a:t>
            </a:r>
          </a:p>
          <a:p>
            <a:pPr marL="137160" indent="0" algn="ctr">
              <a:buNone/>
            </a:pPr>
            <a:r>
              <a:rPr lang="ru-RU" dirty="0"/>
              <a:t>Прием заявок – </a:t>
            </a:r>
            <a:r>
              <a:rPr lang="ru-RU" dirty="0">
                <a:solidFill>
                  <a:srgbClr val="FFC000"/>
                </a:solidFill>
              </a:rPr>
              <a:t>с 21 по 30 апреля 2025 г</a:t>
            </a:r>
          </a:p>
          <a:p>
            <a:pPr marL="137160" indent="0" algn="ctr">
              <a:buNone/>
            </a:pPr>
            <a:r>
              <a:rPr lang="ru-RU" dirty="0"/>
              <a:t>Период экспертиз – </a:t>
            </a:r>
            <a:r>
              <a:rPr lang="ru-RU" dirty="0">
                <a:solidFill>
                  <a:srgbClr val="FFC000"/>
                </a:solidFill>
              </a:rPr>
              <a:t>с 1 по 11 мая 2025 г</a:t>
            </a:r>
          </a:p>
          <a:p>
            <a:pPr marL="137160" indent="0" algn="ctr">
              <a:buNone/>
            </a:pPr>
            <a:r>
              <a:rPr lang="ru-RU" dirty="0"/>
              <a:t>Размещение результатов конкурса на сайте площадки – </a:t>
            </a:r>
            <a:r>
              <a:rPr lang="ru-RU" dirty="0">
                <a:solidFill>
                  <a:srgbClr val="FFC000"/>
                </a:solidFill>
              </a:rPr>
              <a:t>12 мая 2025 г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</a:p>
          <a:p>
            <a:pPr marL="137160" indent="0" algn="ctr">
              <a:buNone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clck.ru/3Gf6zt</a:t>
            </a:r>
            <a:r>
              <a:rPr lang="ru-RU" dirty="0" smtClean="0"/>
              <a:t> </a:t>
            </a:r>
          </a:p>
          <a:p>
            <a:pPr marL="137160" indent="0" algn="ctr">
              <a:buNone/>
            </a:pPr>
            <a:r>
              <a:rPr lang="ru-RU" dirty="0" smtClean="0"/>
              <a:t>Участниками </a:t>
            </a:r>
            <a:r>
              <a:rPr lang="ru-RU" dirty="0"/>
              <a:t>конкурса  могут быть </a:t>
            </a:r>
            <a:r>
              <a:rPr lang="ru-RU" dirty="0" smtClean="0"/>
              <a:t> педагоги </a:t>
            </a:r>
            <a:r>
              <a:rPr lang="ru-RU" dirty="0"/>
              <a:t>дополнительного образования, </a:t>
            </a:r>
            <a:r>
              <a:rPr lang="ru-RU" dirty="0" smtClean="0"/>
              <a:t>учителя </a:t>
            </a:r>
            <a:r>
              <a:rPr lang="ru-RU" dirty="0"/>
              <a:t>технологии, </a:t>
            </a:r>
            <a:r>
              <a:rPr lang="ru-RU" dirty="0" smtClean="0"/>
              <a:t>учителя </a:t>
            </a:r>
            <a:r>
              <a:rPr lang="ru-RU" dirty="0"/>
              <a:t>инженерных классов и </a:t>
            </a:r>
            <a:r>
              <a:rPr lang="ru-RU" dirty="0" smtClean="0"/>
              <a:t>учителя </a:t>
            </a:r>
            <a:r>
              <a:rPr lang="ru-RU" dirty="0"/>
              <a:t>информатики. </a:t>
            </a: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49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Второй </a:t>
            </a:r>
            <a:r>
              <a:rPr lang="ru-RU" sz="3200" dirty="0"/>
              <a:t>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/>
          </a:bodyPr>
          <a:lstStyle/>
          <a:p>
            <a:pPr marL="137160" indent="0" algn="ctr">
              <a:buNone/>
            </a:pPr>
            <a:r>
              <a:rPr lang="ru-RU" dirty="0" smtClean="0"/>
              <a:t>Номинации</a:t>
            </a:r>
            <a:r>
              <a:rPr lang="ru-RU" dirty="0"/>
              <a:t>:</a:t>
            </a:r>
          </a:p>
          <a:p>
            <a:r>
              <a:rPr lang="ru-RU" dirty="0" smtClean="0"/>
              <a:t>индивидуальные </a:t>
            </a:r>
            <a:r>
              <a:rPr lang="ru-RU" dirty="0"/>
              <a:t>образовательные маршруты для одаренных детей, детей с </a:t>
            </a:r>
            <a:r>
              <a:rPr lang="ru-RU" dirty="0" smtClean="0"/>
              <a:t>ОВЗ в области политехнического творчества;</a:t>
            </a:r>
          </a:p>
          <a:p>
            <a:r>
              <a:rPr lang="ru-RU" dirty="0"/>
              <a:t>индивидуальные образовательные маршруты для одаренных детей, детей с ОВЗ в области </a:t>
            </a:r>
            <a:r>
              <a:rPr lang="ru-RU" dirty="0" smtClean="0"/>
              <a:t>робототехники;</a:t>
            </a:r>
          </a:p>
          <a:p>
            <a:r>
              <a:rPr lang="ru-RU" dirty="0"/>
              <a:t>индивидуальные образовательные маршруты для одаренных детей, детей с ОВЗ в области </a:t>
            </a:r>
            <a:r>
              <a:rPr lang="ru-RU" dirty="0" smtClean="0"/>
              <a:t>информационных технологий.</a:t>
            </a:r>
          </a:p>
          <a:p>
            <a:endParaRPr lang="ru-RU" dirty="0"/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2176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Второй </a:t>
            </a:r>
            <a:r>
              <a:rPr lang="ru-RU" sz="3200" dirty="0"/>
              <a:t>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 fontScale="85000" lnSpcReduction="10000"/>
          </a:bodyPr>
          <a:lstStyle/>
          <a:p>
            <a:pPr marL="137160" indent="0" algn="ctr">
              <a:buNone/>
            </a:pPr>
            <a:r>
              <a:rPr lang="ru-RU" dirty="0"/>
              <a:t>Критерии оценки конкурсных работ: </a:t>
            </a:r>
          </a:p>
          <a:p>
            <a:pPr marL="137160" indent="0">
              <a:buNone/>
            </a:pPr>
            <a:r>
              <a:rPr lang="ru-RU" dirty="0"/>
              <a:t>1. Соответствие теме и требованиям конкурса (0-1-2 балла)</a:t>
            </a:r>
          </a:p>
          <a:p>
            <a:pPr marL="137160" indent="0">
              <a:buNone/>
            </a:pPr>
            <a:r>
              <a:rPr lang="ru-RU" dirty="0"/>
              <a:t>2. Актуальность и оригинальность замысла методической разработки ( 0-1-2 балла)</a:t>
            </a:r>
          </a:p>
          <a:p>
            <a:pPr marL="137160" indent="0">
              <a:buNone/>
            </a:pPr>
            <a:r>
              <a:rPr lang="ru-RU" dirty="0"/>
              <a:t>3. Использование современных методов и технологий ( 0-1-2-3-4-5 баллов)</a:t>
            </a:r>
          </a:p>
          <a:p>
            <a:pPr marL="137160" indent="0">
              <a:buNone/>
            </a:pPr>
            <a:r>
              <a:rPr lang="ru-RU" dirty="0"/>
              <a:t>4. Степень разработанности материала (0-1-2-3-4-5 баллов)</a:t>
            </a:r>
          </a:p>
          <a:p>
            <a:pPr marL="137160" indent="0">
              <a:buNone/>
            </a:pPr>
            <a:r>
              <a:rPr lang="ru-RU" dirty="0"/>
              <a:t>5. Практическая ценность и социальная значимость методической разработки (0-1-2-3-4-5 баллов)</a:t>
            </a:r>
          </a:p>
          <a:p>
            <a:pPr marL="137160" indent="0">
              <a:buNone/>
            </a:pPr>
            <a:r>
              <a:rPr lang="ru-RU" dirty="0"/>
              <a:t>6. Культура составления и оформления работы (0-2 балла)</a:t>
            </a:r>
          </a:p>
          <a:p>
            <a:pPr marL="137160" indent="0">
              <a:buNone/>
            </a:pPr>
            <a:r>
              <a:rPr lang="ru-RU" dirty="0"/>
              <a:t>7. Методическая грамотность (0-1-2-3-4-5 баллов)</a:t>
            </a:r>
          </a:p>
          <a:p>
            <a:pPr marL="137160" indent="0">
              <a:buNone/>
            </a:pPr>
            <a:endParaRPr lang="ru-RU" dirty="0" smtClean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887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Третий  </a:t>
            </a:r>
            <a:r>
              <a:rPr lang="ru-RU" sz="3200" dirty="0"/>
              <a:t>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 fontScale="25000" lnSpcReduction="20000"/>
          </a:bodyPr>
          <a:lstStyle/>
          <a:p>
            <a:pPr marL="137160" indent="0" algn="ctr">
              <a:buNone/>
            </a:pPr>
            <a:r>
              <a:rPr lang="ru-RU" sz="14400" dirty="0">
                <a:solidFill>
                  <a:srgbClr val="FFC000"/>
                </a:solidFill>
              </a:rPr>
              <a:t>Фестиваль - соревнования </a:t>
            </a:r>
            <a:endParaRPr lang="ru-RU" sz="14400" dirty="0" smtClean="0">
              <a:solidFill>
                <a:srgbClr val="FFC000"/>
              </a:solidFill>
            </a:endParaRPr>
          </a:p>
          <a:p>
            <a:pPr marL="137160" indent="0" algn="ctr">
              <a:buNone/>
            </a:pPr>
            <a:r>
              <a:rPr lang="ru-RU" sz="14400" dirty="0" smtClean="0">
                <a:solidFill>
                  <a:srgbClr val="FFC000"/>
                </a:solidFill>
              </a:rPr>
              <a:t>по </a:t>
            </a:r>
            <a:r>
              <a:rPr lang="ru-RU" sz="14400" dirty="0">
                <a:solidFill>
                  <a:srgbClr val="FFC000"/>
                </a:solidFill>
              </a:rPr>
              <a:t>авиамодельному и </a:t>
            </a:r>
            <a:r>
              <a:rPr lang="ru-RU" sz="14400" dirty="0" err="1">
                <a:solidFill>
                  <a:srgbClr val="FFC000"/>
                </a:solidFill>
              </a:rPr>
              <a:t>ракетомодельному</a:t>
            </a:r>
            <a:r>
              <a:rPr lang="ru-RU" sz="14400" dirty="0">
                <a:solidFill>
                  <a:srgbClr val="FFC000"/>
                </a:solidFill>
              </a:rPr>
              <a:t> </a:t>
            </a:r>
            <a:r>
              <a:rPr lang="ru-RU" sz="14400" dirty="0" smtClean="0">
                <a:solidFill>
                  <a:srgbClr val="FFC000"/>
                </a:solidFill>
              </a:rPr>
              <a:t>спорту.</a:t>
            </a:r>
          </a:p>
          <a:p>
            <a:pPr marL="137160" indent="0">
              <a:buNone/>
            </a:pPr>
            <a:r>
              <a:rPr lang="ru-RU" sz="11200" dirty="0"/>
              <a:t>Дата </a:t>
            </a:r>
            <a:r>
              <a:rPr lang="ru-RU" sz="11200" dirty="0">
                <a:solidFill>
                  <a:srgbClr val="FFC000"/>
                </a:solidFill>
              </a:rPr>
              <a:t>17 - 18 мая 2025г </a:t>
            </a:r>
          </a:p>
          <a:p>
            <a:pPr marL="137160" indent="0">
              <a:buNone/>
            </a:pPr>
            <a:r>
              <a:rPr lang="ru-RU" sz="11200" dirty="0"/>
              <a:t>Формат проведения  очный </a:t>
            </a:r>
          </a:p>
          <a:p>
            <a:pPr marL="137160" indent="0">
              <a:buNone/>
            </a:pPr>
            <a:r>
              <a:rPr lang="ru-RU" sz="11200" dirty="0"/>
              <a:t>Место проведения:  </a:t>
            </a:r>
            <a:endParaRPr lang="ru-RU" sz="11200" dirty="0" smtClean="0"/>
          </a:p>
          <a:p>
            <a:pPr marL="137160" indent="0">
              <a:buNone/>
            </a:pPr>
            <a:r>
              <a:rPr lang="ru-RU" sz="11200" dirty="0" smtClean="0">
                <a:solidFill>
                  <a:srgbClr val="FFC000"/>
                </a:solidFill>
              </a:rPr>
              <a:t>17 </a:t>
            </a:r>
            <a:r>
              <a:rPr lang="ru-RU" sz="11200" dirty="0">
                <a:solidFill>
                  <a:srgbClr val="FFC000"/>
                </a:solidFill>
              </a:rPr>
              <a:t>мая г. Братск, МАУ ДО «ДДЮТ им. Е. А. </a:t>
            </a:r>
            <a:r>
              <a:rPr lang="ru-RU" sz="11200" dirty="0" smtClean="0">
                <a:solidFill>
                  <a:srgbClr val="FFC000"/>
                </a:solidFill>
              </a:rPr>
              <a:t>Евтушенко»</a:t>
            </a:r>
          </a:p>
          <a:p>
            <a:pPr marL="137160" indent="0">
              <a:buNone/>
            </a:pPr>
            <a:r>
              <a:rPr lang="ru-RU" sz="11200" dirty="0" smtClean="0">
                <a:solidFill>
                  <a:srgbClr val="FFC000"/>
                </a:solidFill>
              </a:rPr>
              <a:t>18 </a:t>
            </a:r>
            <a:r>
              <a:rPr lang="ru-RU" sz="11200" dirty="0">
                <a:solidFill>
                  <a:srgbClr val="FFC000"/>
                </a:solidFill>
              </a:rPr>
              <a:t>мая г. Братск, п. </a:t>
            </a:r>
            <a:r>
              <a:rPr lang="ru-RU" sz="11200" dirty="0" err="1">
                <a:solidFill>
                  <a:srgbClr val="FFC000"/>
                </a:solidFill>
              </a:rPr>
              <a:t>Бикей</a:t>
            </a:r>
            <a:endParaRPr lang="ru-RU" sz="11200" dirty="0">
              <a:solidFill>
                <a:srgbClr val="FFC000"/>
              </a:solidFill>
            </a:endParaRPr>
          </a:p>
          <a:p>
            <a:pPr marL="137160" indent="0">
              <a:buNone/>
            </a:pPr>
            <a:endParaRPr lang="ru-RU" sz="11200" dirty="0" smtClean="0"/>
          </a:p>
          <a:p>
            <a:pPr marL="137160" indent="0" algn="ctr"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7643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>Третий  </a:t>
            </a:r>
            <a:r>
              <a:rPr lang="ru-RU" sz="3200" dirty="0"/>
              <a:t>этап 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527" y="1628800"/>
            <a:ext cx="8229600" cy="4709160"/>
          </a:xfrm>
        </p:spPr>
        <p:txBody>
          <a:bodyPr>
            <a:normAutofit fontScale="25000" lnSpcReduction="20000"/>
          </a:bodyPr>
          <a:lstStyle/>
          <a:p>
            <a:pPr marL="137160" indent="0" algn="ctr">
              <a:buNone/>
            </a:pPr>
            <a:r>
              <a:rPr lang="ru-RU" sz="14400" dirty="0">
                <a:solidFill>
                  <a:srgbClr val="FFC000"/>
                </a:solidFill>
              </a:rPr>
              <a:t>Фестиваль - соревнования </a:t>
            </a:r>
            <a:endParaRPr lang="ru-RU" sz="14400" dirty="0" smtClean="0">
              <a:solidFill>
                <a:srgbClr val="FFC000"/>
              </a:solidFill>
            </a:endParaRPr>
          </a:p>
          <a:p>
            <a:pPr marL="137160" indent="0" algn="ctr">
              <a:buNone/>
            </a:pPr>
            <a:r>
              <a:rPr lang="ru-RU" sz="14400" dirty="0" smtClean="0">
                <a:solidFill>
                  <a:srgbClr val="FFC000"/>
                </a:solidFill>
              </a:rPr>
              <a:t>по </a:t>
            </a:r>
            <a:r>
              <a:rPr lang="ru-RU" sz="14400" dirty="0">
                <a:solidFill>
                  <a:srgbClr val="FFC000"/>
                </a:solidFill>
              </a:rPr>
              <a:t>авиамодельному и </a:t>
            </a:r>
            <a:r>
              <a:rPr lang="ru-RU" sz="14400" dirty="0" err="1">
                <a:solidFill>
                  <a:srgbClr val="FFC000"/>
                </a:solidFill>
              </a:rPr>
              <a:t>ракетомодельному</a:t>
            </a:r>
            <a:r>
              <a:rPr lang="ru-RU" sz="14400" dirty="0">
                <a:solidFill>
                  <a:srgbClr val="FFC000"/>
                </a:solidFill>
              </a:rPr>
              <a:t> </a:t>
            </a:r>
            <a:r>
              <a:rPr lang="ru-RU" sz="14400" dirty="0" smtClean="0">
                <a:solidFill>
                  <a:srgbClr val="FFC000"/>
                </a:solidFill>
              </a:rPr>
              <a:t>спорту</a:t>
            </a:r>
            <a:r>
              <a:rPr lang="ru-RU" sz="8000" dirty="0" smtClean="0">
                <a:solidFill>
                  <a:srgbClr val="FFC000"/>
                </a:solidFill>
              </a:rPr>
              <a:t>.</a:t>
            </a:r>
          </a:p>
          <a:p>
            <a:pPr marL="137160" indent="0">
              <a:buNone/>
            </a:pPr>
            <a:r>
              <a:rPr lang="ru-RU" sz="11200" dirty="0"/>
              <a:t>К участию в Фестивале-соревновании приглашаются все участники образовательного процесса по следующим возрастным категориям:</a:t>
            </a:r>
          </a:p>
          <a:p>
            <a:pPr marL="137160" indent="0">
              <a:buNone/>
            </a:pPr>
            <a:r>
              <a:rPr lang="ru-RU" sz="11200" dirty="0"/>
              <a:t> -7-10 лет</a:t>
            </a:r>
          </a:p>
          <a:p>
            <a:pPr marL="137160" indent="0">
              <a:buNone/>
            </a:pPr>
            <a:r>
              <a:rPr lang="ru-RU" sz="11200" dirty="0"/>
              <a:t>-11-14 лет</a:t>
            </a:r>
          </a:p>
          <a:p>
            <a:pPr marL="137160" indent="0">
              <a:buNone/>
            </a:pPr>
            <a:r>
              <a:rPr lang="ru-RU" sz="11200" dirty="0"/>
              <a:t>-15-18 лет</a:t>
            </a:r>
          </a:p>
          <a:p>
            <a:pPr marL="137160" indent="0">
              <a:buNone/>
            </a:pPr>
            <a:r>
              <a:rPr lang="ru-RU" sz="11200" dirty="0"/>
              <a:t>- 18+</a:t>
            </a:r>
          </a:p>
          <a:p>
            <a:pPr marL="137160" indent="0">
              <a:buNone/>
            </a:pPr>
            <a:endParaRPr lang="ru-RU" sz="11200" dirty="0" smtClean="0"/>
          </a:p>
          <a:p>
            <a:pPr marL="137160" indent="0" algn="ctr">
              <a:buNone/>
            </a:pPr>
            <a:r>
              <a:rPr lang="ru-RU" dirty="0" smtClean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1249363" cy="1255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60648"/>
            <a:ext cx="1165225" cy="116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432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217</TotalTime>
  <Words>2182</Words>
  <Application>Microsoft Office PowerPoint</Application>
  <PresentationFormat>Экран (4:3)</PresentationFormat>
  <Paragraphs>326</Paragraphs>
  <Slides>37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Апекс</vt:lpstr>
      <vt:lpstr>Региональный фестиваль педагогического творчества педагогов дополнительного образования детей «Ангарская волна -2025»</vt:lpstr>
      <vt:lpstr>Порядок проведения фестивальной площадки «ТехноФест»</vt:lpstr>
      <vt:lpstr>Сроки проведения  фестивальной площадки </vt:lpstr>
      <vt:lpstr>Первый этап  </vt:lpstr>
      <vt:lpstr>Второй этап  </vt:lpstr>
      <vt:lpstr>Второй этап  </vt:lpstr>
      <vt:lpstr>Второй этап  </vt:lpstr>
      <vt:lpstr>Третий  этап  </vt:lpstr>
      <vt:lpstr>Третий  этап  </vt:lpstr>
      <vt:lpstr>Третий  этап  </vt:lpstr>
      <vt:lpstr>Третий  этап  </vt:lpstr>
      <vt:lpstr>Четвертый этап </vt:lpstr>
      <vt:lpstr>Первый этап </vt:lpstr>
      <vt:lpstr>Основные этапы  составления ИОМ</vt:lpstr>
      <vt:lpstr> Этап 1.  Диагностика способностей </vt:lpstr>
      <vt:lpstr> Этап 2:  Определение целей  и задач ИОМ </vt:lpstr>
      <vt:lpstr>  Формулирование долгорочных и краткосрочных целей   </vt:lpstr>
      <vt:lpstr>  Конкретные учебные цели   </vt:lpstr>
      <vt:lpstr>  Уровень сложности   </vt:lpstr>
      <vt:lpstr> Этап 3:  Выбор содержания  образовательной программы</vt:lpstr>
      <vt:lpstr> Подбор учебного материала</vt:lpstr>
      <vt:lpstr> Методы и формы обучения</vt:lpstr>
      <vt:lpstr> Ресурсная база</vt:lpstr>
      <vt:lpstr> Этап 4:  Планирование  учебной деятельности</vt:lpstr>
      <vt:lpstr> График занятий</vt:lpstr>
      <vt:lpstr> Формы контроля</vt:lpstr>
      <vt:lpstr> Особые условия</vt:lpstr>
      <vt:lpstr>Этап 5:  Реализация ИОМ</vt:lpstr>
      <vt:lpstr>Организация занятий</vt:lpstr>
      <vt:lpstr>Мониторинг прогресса</vt:lpstr>
      <vt:lpstr>Поддержка и мотивация.</vt:lpstr>
      <vt:lpstr>Этап 6:  Оценка эффективности ИОМ</vt:lpstr>
      <vt:lpstr>Критерии оценки</vt:lpstr>
      <vt:lpstr>Итоговая оценка</vt:lpstr>
      <vt:lpstr>Обратная связь</vt:lpstr>
      <vt:lpstr>Тестирование  для закрепления  обучающего материала</vt:lpstr>
      <vt:lpstr>Заключение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Региональный фестиваль педагогического творчества педагогов дополнительного образования детей «Ангарская волна -2025»</dc:title>
  <dc:creator>USER</dc:creator>
  <cp:lastModifiedBy>USER</cp:lastModifiedBy>
  <cp:revision>11</cp:revision>
  <dcterms:created xsi:type="dcterms:W3CDTF">2025-04-02T02:36:51Z</dcterms:created>
  <dcterms:modified xsi:type="dcterms:W3CDTF">2025-04-02T06:54:17Z</dcterms:modified>
</cp:coreProperties>
</file>